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8" d="100"/>
          <a:sy n="68" d="100"/>
        </p:scale>
        <p:origin x="84" y="1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n-US"/>
              <a:t>Click to edit Master title style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8ABE3C1-DBE1-495D-B57B-2849774B866A}" type="datetimeFigureOut">
              <a:rPr lang="en-US" dirty="0"/>
              <a:t>2/23/2022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255346" y="2750337"/>
            <a:ext cx="1171888" cy="1356442"/>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46C117F-5CCF-4837-BE5F-2B92066CAFAF}" type="datetimeFigureOut">
              <a:rPr lang="en-US" dirty="0"/>
              <a:t>2/23/2022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309"/>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EB90BD-B6CE-46B7-997F-7313B992CCDC}" type="datetimeFigureOut">
              <a:rPr lang="en-US" dirty="0"/>
              <a:t>2/23/2022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61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DB9D11F-B188-461D-B23F-39381795C052}" type="datetimeFigureOut">
              <a:rPr lang="en-US" dirty="0"/>
              <a:t>2/23/2022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a:t>
            </a:fld>
            <a:endParaRPr lang="en-US" dirty="0"/>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2E6D8D9-55A2-4063-B0F3-121F44549695}" type="datetimeFigureOut">
              <a:rPr lang="en-US" dirty="0"/>
              <a:t>2/23/2022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US"/>
              <a:t>Click to edit Master title style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D4B24536-994D-4021-A283-9F449C0DB509}" type="datetimeFigureOut">
              <a:rPr lang="en-US" dirty="0"/>
              <a:t>2/23/2022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3CBBBB78-C96F-47B7-AB17-D852CA960AC9}" type="datetimeFigureOut">
              <a:rPr lang="en-US" dirty="0"/>
              <a:t>2/23/2022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FA3F48C-C7C6-4055-9F49-3777875E72AE}" type="datetimeFigureOut">
              <a:rPr lang="en-US" dirty="0"/>
              <a:t>2/23/2022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6178E61D-D431-422C-9764-11DAFE33AB63}" type="datetimeFigureOut">
              <a:rPr lang="en-US" dirty="0"/>
              <a:t>2/23/2022</a:t>
            </a:fld>
            <a:endParaRPr lang="en-US" dirty="0"/>
          </a:p>
        </p:txBody>
      </p:sp>
      <p:sp>
        <p:nvSpPr>
          <p:cNvPr id="5" name="Footer Placeholder 4"/>
          <p:cNvSpPr>
            <a:spLocks noGrp="1"/>
          </p:cNvSpPr>
          <p:nvPr>
            <p:ph type="ftr" sz="quarter" idx="11"/>
          </p:nvPr>
        </p:nvSpPr>
        <p:spPr>
          <a:xfrm>
            <a:off x="680321" y="5936188"/>
            <a:ext cx="6126805" cy="365125"/>
          </a:xfrm>
        </p:spPr>
        <p:txBody>
          <a:bodyPr/>
          <a:lstStyle/>
          <a:p>
            <a:endParaRPr lang="en-US" dirty="0"/>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6D22F896-40B5-4ADD-8801-0D06FADFA09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2DE42F4-6EEF-4EF7-8ED4-2208F0F89A08}" type="datetimeFigureOut">
              <a:rPr lang="en-US" dirty="0"/>
              <a:t>2/23/2022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n-US"/>
              <a:t>Click to edit Master title style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0578ACC-22D6-47C1-A373-4FD133E34F3C}" type="datetimeFigureOut">
              <a:rPr lang="en-US" dirty="0"/>
              <a:t>2/23/2022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729455" y="286989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E5A6C69-6797-4E8A-BF37-F2C3751466E9}" type="datetimeFigureOut">
              <a:rPr lang="en-US" dirty="0"/>
              <a:t>2/23/2022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n-US"/>
              <a:t>Click to edit Master title style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82014A1-A632-4878-A0D3-F52BA7563730}" type="datetimeFigureOut">
              <a:rPr lang="en-US" dirty="0"/>
              <a:t>2/23/2022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E99F462-093F-4566-844B-4C71F2739DA5}" type="datetimeFigureOut">
              <a:rPr lang="en-US" dirty="0"/>
              <a:t>2/23/2022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3D24A7AC-904D-4781-85BA-7D10C17ED021}" type="datetimeFigureOut">
              <a:rPr lang="en-US" dirty="0"/>
              <a:t>2/23/2022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331444B-B92B-4E27-8C94-BB93EAF5CB18}" type="datetimeFigureOut">
              <a:rPr lang="en-US" dirty="0"/>
              <a:t>2/23/2022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63EFA5E-FA76-400D-B3DC-F0BA90E6D107}" type="datetimeFigureOut">
              <a:rPr lang="en-US" dirty="0"/>
              <a:t>2/23/2022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9D6E9DEC-419B-4CC5-A080-3B06BD5A8291}" type="datetimeFigureOut">
              <a:rPr lang="en-US" dirty="0"/>
              <a:t>2/23/2022</a:t>
            </a:fld>
            <a:endParaRPr lang="en-US" dirty="0"/>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7.jpg"/></Relationships>
</file>

<file path=ppt/slides/_rels/slide14.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7.jp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useBgFill="1">
        <p:nvSpPr>
          <p:cNvPr id="41" name="Rectangle 22">
            <a:extLst>
              <a:ext uri="{FF2B5EF4-FFF2-40B4-BE49-F238E27FC236}">
                <a16:creationId xmlns:a16="http://schemas.microsoft.com/office/drawing/2014/main" id="{2F84762E-7FCC-4EAF-B9E7-CE7214491E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a:extLst>
              <a:ext uri="{FF2B5EF4-FFF2-40B4-BE49-F238E27FC236}">
                <a16:creationId xmlns:a16="http://schemas.microsoft.com/office/drawing/2014/main" id="{927A1389-2A5D-4886-AD82-F213767E673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8207"/>
            <a:ext cx="12192000" cy="6858000"/>
          </a:xfrm>
          <a:prstGeom prst="rect">
            <a:avLst/>
          </a:prstGeom>
        </p:spPr>
      </p:pic>
      <p:sp>
        <p:nvSpPr>
          <p:cNvPr id="42" name="Rectangle 26">
            <a:extLst>
              <a:ext uri="{FF2B5EF4-FFF2-40B4-BE49-F238E27FC236}">
                <a16:creationId xmlns:a16="http://schemas.microsoft.com/office/drawing/2014/main" id="{A1038667-0C3F-4764-A24D-DA9D9B4748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4527" y="0"/>
            <a:ext cx="755294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3" name="Picture 28">
            <a:extLst>
              <a:ext uri="{FF2B5EF4-FFF2-40B4-BE49-F238E27FC236}">
                <a16:creationId xmlns:a16="http://schemas.microsoft.com/office/drawing/2014/main" id="{6AC2195B-895A-4535-8ECD-9F5B669C5CA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cstate="print">
            <a:extLst>
              <a:ext uri="{28A0092B-C50C-407E-A947-70E740481C1C}">
                <a14:useLocalDpi xmlns:a14="http://schemas.microsoft.com/office/drawing/2010/main" val="0"/>
              </a:ext>
            </a:extLst>
          </a:blip>
          <a:stretch>
            <a:fillRect/>
          </a:stretch>
        </p:blipFill>
        <p:spPr>
          <a:xfrm>
            <a:off x="1" y="5006045"/>
            <a:ext cx="4965192" cy="144049"/>
          </a:xfrm>
          <a:prstGeom prst="rect">
            <a:avLst/>
          </a:prstGeom>
        </p:spPr>
      </p:pic>
      <p:sp>
        <p:nvSpPr>
          <p:cNvPr id="31" name="Rectangle 30">
            <a:extLst>
              <a:ext uri="{FF2B5EF4-FFF2-40B4-BE49-F238E27FC236}">
                <a16:creationId xmlns:a16="http://schemas.microsoft.com/office/drawing/2014/main" id="{571EEFCA-9235-4BC2-85C3-A4EC6EE57A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838764"/>
            <a:ext cx="4964567" cy="3180473"/>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Title 3"/>
          <p:cNvSpPr>
            <a:spLocks noGrp="1"/>
          </p:cNvSpPr>
          <p:nvPr>
            <p:ph type="ctrTitle"/>
          </p:nvPr>
        </p:nvSpPr>
        <p:spPr>
          <a:xfrm>
            <a:off x="680322" y="2063262"/>
            <a:ext cx="3739278" cy="2661138"/>
          </a:xfrm>
        </p:spPr>
        <p:txBody>
          <a:bodyPr anchor="ctr">
            <a:normAutofit/>
          </a:bodyPr>
          <a:lstStyle/>
          <a:p>
            <a:r>
              <a:rPr lang="en-US" sz="4600"/>
              <a:t>Peguis Community Garden  2011 - 2022</a:t>
            </a:r>
            <a:endParaRPr lang="en-CA" sz="4600" dirty="0"/>
          </a:p>
        </p:txBody>
      </p:sp>
      <p:sp>
        <p:nvSpPr>
          <p:cNvPr id="3" name="Subtitle 2"/>
          <p:cNvSpPr>
            <a:spLocks noGrp="1"/>
          </p:cNvSpPr>
          <p:nvPr>
            <p:ph type="subTitle" idx="1"/>
          </p:nvPr>
        </p:nvSpPr>
        <p:spPr>
          <a:xfrm>
            <a:off x="680323" y="5101298"/>
            <a:ext cx="3739277" cy="1116622"/>
          </a:xfrm>
        </p:spPr>
        <p:txBody>
          <a:bodyPr>
            <a:normAutofit/>
          </a:bodyPr>
          <a:lstStyle/>
          <a:p>
            <a:r>
              <a:rPr lang="en-CA"/>
              <a:t>By Carl </a:t>
            </a:r>
            <a:r>
              <a:rPr lang="en-CA" err="1"/>
              <a:t>McCorrister</a:t>
            </a:r>
            <a:endParaRPr lang="en-CA"/>
          </a:p>
        </p:txBody>
      </p:sp>
      <p:pic>
        <p:nvPicPr>
          <p:cNvPr id="5" name="Picture 4"/>
          <p:cNvPicPr>
            <a:picLocks noChangeAspect="1"/>
          </p:cNvPicPr>
          <p:nvPr/>
        </p:nvPicPr>
        <p:blipFill rotWithShape="1">
          <a:blip r:embed="rId4">
            <a:extLst>
              <a:ext uri="{28A0092B-C50C-407E-A947-70E740481C1C}">
                <a14:useLocalDpi xmlns:a14="http://schemas.microsoft.com/office/drawing/2010/main" val="0"/>
              </a:ext>
            </a:extLst>
          </a:blip>
          <a:srcRect l="10930" t="16812" r="13750" b="6280"/>
          <a:stretch/>
        </p:blipFill>
        <p:spPr>
          <a:xfrm>
            <a:off x="5284606" y="903779"/>
            <a:ext cx="6260963" cy="5050442"/>
          </a:xfrm>
          <a:prstGeom prst="rect">
            <a:avLst/>
          </a:prstGeom>
          <a:ln>
            <a:noFill/>
          </a:ln>
          <a:effectLst>
            <a:outerShdw blurRad="76200" dist="63500" dir="5040000" algn="tl" rotWithShape="0">
              <a:srgbClr val="000000">
                <a:alpha val="41000"/>
              </a:srgbClr>
            </a:outerShdw>
          </a:effectLst>
        </p:spPr>
      </p:pic>
    </p:spTree>
    <p:extLst>
      <p:ext uri="{BB962C8B-B14F-4D97-AF65-F5344CB8AC3E}">
        <p14:creationId xmlns:p14="http://schemas.microsoft.com/office/powerpoint/2010/main" val="41951131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grpSp>
        <p:nvGrpSpPr>
          <p:cNvPr id="17" name="Group 8">
            <a:extLst>
              <a:ext uri="{FF2B5EF4-FFF2-40B4-BE49-F238E27FC236}">
                <a16:creationId xmlns:a16="http://schemas.microsoft.com/office/drawing/2014/main" id="{7A865E47-4365-4F21-B8EA-13B2C12BCB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176" y="0"/>
            <a:ext cx="12192000" cy="6858001"/>
            <a:chOff x="-3176" y="0"/>
            <a:chExt cx="12192000" cy="6858001"/>
          </a:xfrm>
        </p:grpSpPr>
        <p:sp useBgFill="1">
          <p:nvSpPr>
            <p:cNvPr id="18" name="Rectangle 9">
              <a:extLst>
                <a:ext uri="{FF2B5EF4-FFF2-40B4-BE49-F238E27FC236}">
                  <a16:creationId xmlns:a16="http://schemas.microsoft.com/office/drawing/2014/main" id="{0CE24988-BB27-40E5-A961-9FA7ED0DB9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8882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80BDE80E-ADE0-4E16-8F80-306A15F4D3FB}"/>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3176" y="0"/>
              <a:ext cx="12192000" cy="6858000"/>
            </a:xfrm>
            <a:prstGeom prst="rect">
              <a:avLst/>
            </a:prstGeom>
          </p:spPr>
        </p:pic>
      </p:grpSp>
      <p:sp>
        <p:nvSpPr>
          <p:cNvPr id="3" name="Content Placeholder 2"/>
          <p:cNvSpPr>
            <a:spLocks noGrp="1"/>
          </p:cNvSpPr>
          <p:nvPr>
            <p:ph idx="1"/>
          </p:nvPr>
        </p:nvSpPr>
        <p:spPr>
          <a:xfrm>
            <a:off x="295422" y="2336872"/>
            <a:ext cx="5426528" cy="4260875"/>
          </a:xfrm>
        </p:spPr>
        <p:txBody>
          <a:bodyPr>
            <a:normAutofit lnSpcReduction="10000"/>
          </a:bodyPr>
          <a:lstStyle/>
          <a:p>
            <a:r>
              <a:rPr lang="en-CA" sz="1800" dirty="0"/>
              <a:t>Experimental – with University of Manitoba, new crops – Developing a new “Peguis Potato” – our 3</a:t>
            </a:r>
            <a:r>
              <a:rPr lang="en-CA" sz="1800" baseline="30000" dirty="0"/>
              <a:t>rd</a:t>
            </a:r>
            <a:r>
              <a:rPr lang="en-CA" sz="1800" dirty="0"/>
              <a:t>. Year now.  A new Video coming out in May with Erica Daniels &amp; U of Man.</a:t>
            </a:r>
          </a:p>
          <a:p>
            <a:pPr marL="0" indent="0">
              <a:buNone/>
            </a:pPr>
            <a:r>
              <a:rPr lang="en-CA" sz="1800" dirty="0"/>
              <a:t> </a:t>
            </a:r>
          </a:p>
          <a:p>
            <a:r>
              <a:rPr lang="en-CA" sz="1800" dirty="0"/>
              <a:t>A New Wheat – a perennial wheat, that could be annual crop for several years.  (</a:t>
            </a:r>
            <a:r>
              <a:rPr lang="en-CA" sz="1800" dirty="0" err="1"/>
              <a:t>Kernza</a:t>
            </a:r>
            <a:r>
              <a:rPr lang="en-CA" sz="1800" dirty="0"/>
              <a:t>).  Will be our 3</a:t>
            </a:r>
            <a:r>
              <a:rPr lang="en-CA" sz="1800" baseline="30000" dirty="0"/>
              <a:t>rd</a:t>
            </a:r>
            <a:r>
              <a:rPr lang="en-CA" sz="1800" dirty="0"/>
              <a:t>. Year, a  good hay crop. </a:t>
            </a:r>
          </a:p>
          <a:p>
            <a:pPr marL="0" indent="0">
              <a:buNone/>
            </a:pPr>
            <a:endParaRPr lang="en-CA" sz="1800" dirty="0"/>
          </a:p>
          <a:p>
            <a:r>
              <a:rPr lang="en-US" sz="1800" dirty="0"/>
              <a:t>Seneca Root – have an acre of Seneca root an industry that was here for over a hundred years.</a:t>
            </a:r>
            <a:endParaRPr lang="en-CA" sz="1800" dirty="0"/>
          </a:p>
          <a:p>
            <a:pPr marL="0" indent="0">
              <a:buNone/>
            </a:pPr>
            <a:endParaRPr lang="en-CA" sz="1800" dirty="0"/>
          </a:p>
          <a:p>
            <a:r>
              <a:rPr lang="en-CA" sz="1800" dirty="0"/>
              <a:t> Orchard – we have started a Saskatoon and Raspberry Orchard, hope to expand on this, with other fruit.</a:t>
            </a: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t="13217" r="-2" b="2383"/>
          <a:stretch/>
        </p:blipFill>
        <p:spPr>
          <a:xfrm>
            <a:off x="6096000" y="10"/>
            <a:ext cx="6092823" cy="6856310"/>
          </a:xfrm>
          <a:prstGeom prst="rect">
            <a:avLst/>
          </a:prstGeom>
          <a:ln>
            <a:noFill/>
          </a:ln>
          <a:effectLst/>
        </p:spPr>
      </p:pic>
      <p:sp>
        <p:nvSpPr>
          <p:cNvPr id="19" name="Rectangle 12">
            <a:extLst>
              <a:ext uri="{FF2B5EF4-FFF2-40B4-BE49-F238E27FC236}">
                <a16:creationId xmlns:a16="http://schemas.microsoft.com/office/drawing/2014/main" id="{13BC1C09-8FD1-4619-B317-E9EED5E55D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2" y="609600"/>
            <a:ext cx="6499753"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8"/>
            <a:ext cx="5041629" cy="1080938"/>
          </a:xfrm>
        </p:spPr>
        <p:txBody>
          <a:bodyPr>
            <a:normAutofit/>
          </a:bodyPr>
          <a:lstStyle/>
          <a:p>
            <a:r>
              <a:rPr lang="en-US"/>
              <a:t>Other works Activities.</a:t>
            </a:r>
            <a:endParaRPr lang="en-CA" dirty="0"/>
          </a:p>
        </p:txBody>
      </p:sp>
      <p:pic>
        <p:nvPicPr>
          <p:cNvPr id="20" name="Picture 14">
            <a:extLst>
              <a:ext uri="{FF2B5EF4-FFF2-40B4-BE49-F238E27FC236}">
                <a16:creationId xmlns:a16="http://schemas.microsoft.com/office/drawing/2014/main" id="{D3143E80-C928-46DB-9299-0BD06348A92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2" y="1970240"/>
            <a:ext cx="6492240" cy="261714"/>
          </a:xfrm>
          <a:prstGeom prst="rect">
            <a:avLst/>
          </a:prstGeom>
        </p:spPr>
      </p:pic>
    </p:spTree>
    <p:extLst>
      <p:ext uri="{BB962C8B-B14F-4D97-AF65-F5344CB8AC3E}">
        <p14:creationId xmlns:p14="http://schemas.microsoft.com/office/powerpoint/2010/main" val="5371796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B988D63-FA8B-436C-902E-E5005BC0492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176" y="0"/>
            <a:ext cx="12192000" cy="6858001"/>
            <a:chOff x="-3176" y="0"/>
            <a:chExt cx="12192000" cy="6858001"/>
          </a:xfrm>
        </p:grpSpPr>
        <p:sp useBgFill="1">
          <p:nvSpPr>
            <p:cNvPr id="10" name="Rectangle 9">
              <a:extLst>
                <a:ext uri="{FF2B5EF4-FFF2-40B4-BE49-F238E27FC236}">
                  <a16:creationId xmlns:a16="http://schemas.microsoft.com/office/drawing/2014/main" id="{2FD177FB-983E-4035-8B7A-655342A7E1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8882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9596D9C3-C0FC-4500-A696-55B9F77BB7A9}"/>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3176" y="0"/>
              <a:ext cx="12192000" cy="6858000"/>
            </a:xfrm>
            <a:prstGeom prst="rect">
              <a:avLst/>
            </a:prstGeom>
          </p:spPr>
        </p:pic>
      </p:gr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4449" r="5299" b="1"/>
          <a:stretch/>
        </p:blipFill>
        <p:spPr>
          <a:xfrm>
            <a:off x="7547810" y="10"/>
            <a:ext cx="4641013" cy="6856310"/>
          </a:xfrm>
          <a:prstGeom prst="rect">
            <a:avLst/>
          </a:prstGeom>
          <a:ln>
            <a:noFill/>
          </a:ln>
          <a:effectLst/>
        </p:spPr>
      </p:pic>
      <p:sp>
        <p:nvSpPr>
          <p:cNvPr id="13" name="Rectangle 12">
            <a:extLst>
              <a:ext uri="{FF2B5EF4-FFF2-40B4-BE49-F238E27FC236}">
                <a16:creationId xmlns:a16="http://schemas.microsoft.com/office/drawing/2014/main" id="{C493E730-2044-49B5-A022-B8D6F35934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2" y="609600"/>
            <a:ext cx="796704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8"/>
            <a:ext cx="7087552" cy="1080938"/>
          </a:xfrm>
        </p:spPr>
        <p:txBody>
          <a:bodyPr>
            <a:normAutofit/>
          </a:bodyPr>
          <a:lstStyle/>
          <a:p>
            <a:r>
              <a:rPr lang="en-US" dirty="0"/>
              <a:t>Truth and Reconciliation</a:t>
            </a:r>
            <a:endParaRPr lang="en-CA" dirty="0"/>
          </a:p>
        </p:txBody>
      </p:sp>
      <p:pic>
        <p:nvPicPr>
          <p:cNvPr id="15" name="Picture 14">
            <a:extLst>
              <a:ext uri="{FF2B5EF4-FFF2-40B4-BE49-F238E27FC236}">
                <a16:creationId xmlns:a16="http://schemas.microsoft.com/office/drawing/2014/main" id="{78976801-4346-4636-BA62-265C81DFE7C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2" y="1970240"/>
            <a:ext cx="7967048" cy="321164"/>
          </a:xfrm>
          <a:prstGeom prst="rect">
            <a:avLst/>
          </a:prstGeom>
        </p:spPr>
      </p:pic>
      <p:sp>
        <p:nvSpPr>
          <p:cNvPr id="3" name="Content Placeholder 2"/>
          <p:cNvSpPr>
            <a:spLocks noGrp="1"/>
          </p:cNvSpPr>
          <p:nvPr>
            <p:ph idx="1"/>
          </p:nvPr>
        </p:nvSpPr>
        <p:spPr>
          <a:xfrm>
            <a:off x="267287" y="2336873"/>
            <a:ext cx="6836246" cy="4204604"/>
          </a:xfrm>
        </p:spPr>
        <p:txBody>
          <a:bodyPr>
            <a:normAutofit/>
          </a:bodyPr>
          <a:lstStyle/>
          <a:p>
            <a:r>
              <a:rPr lang="en-US" sz="2000" dirty="0"/>
              <a:t>As declared by the Federal Government, to use the 96 Recommendations to bring change in our Communities and in Society. </a:t>
            </a:r>
            <a:endParaRPr lang="en-CA" sz="2000" dirty="0"/>
          </a:p>
          <a:p>
            <a:r>
              <a:rPr lang="en-US" sz="2000" dirty="0"/>
              <a:t>Recognize our Treaty Rights and deal with Systemic Racism in many of the </a:t>
            </a:r>
            <a:r>
              <a:rPr lang="en-US" sz="2000" dirty="0" err="1"/>
              <a:t>Instituations</a:t>
            </a:r>
            <a:r>
              <a:rPr lang="en-US" sz="2000" dirty="0"/>
              <a:t> across the land. </a:t>
            </a:r>
            <a:endParaRPr lang="en-CA" sz="2000" dirty="0"/>
          </a:p>
          <a:p>
            <a:pPr marL="0" indent="0">
              <a:buNone/>
            </a:pPr>
            <a:r>
              <a:rPr lang="en-CA" sz="2000" dirty="0"/>
              <a:t> </a:t>
            </a:r>
          </a:p>
          <a:p>
            <a:r>
              <a:rPr lang="en-US" sz="2000" dirty="0"/>
              <a:t>Bring Truth to Canada’s History, education, and how we were portrayed throughout this country’s Colonization of First Nations people.</a:t>
            </a:r>
            <a:endParaRPr lang="en-CA" sz="2000" dirty="0"/>
          </a:p>
          <a:p>
            <a:pPr marL="0" indent="0">
              <a:buNone/>
            </a:pPr>
            <a:endParaRPr lang="en-CA" sz="2000" dirty="0"/>
          </a:p>
          <a:p>
            <a:r>
              <a:rPr lang="en-CA" sz="2000" dirty="0"/>
              <a:t>Recognize the Treaties, Agreements, and Rights of First Nations people. </a:t>
            </a:r>
          </a:p>
          <a:p>
            <a:endParaRPr lang="en-CA" sz="1700" dirty="0"/>
          </a:p>
        </p:txBody>
      </p:sp>
    </p:spTree>
    <p:extLst>
      <p:ext uri="{BB962C8B-B14F-4D97-AF65-F5344CB8AC3E}">
        <p14:creationId xmlns:p14="http://schemas.microsoft.com/office/powerpoint/2010/main" val="4050227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905A9BAA-B344-45D2-838C-73856C4B15D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176" y="0"/>
            <a:ext cx="12192000" cy="6858001"/>
            <a:chOff x="-3176" y="0"/>
            <a:chExt cx="12192000" cy="6858001"/>
          </a:xfrm>
        </p:grpSpPr>
        <p:sp useBgFill="1">
          <p:nvSpPr>
            <p:cNvPr id="10" name="Rectangle 9">
              <a:extLst>
                <a:ext uri="{FF2B5EF4-FFF2-40B4-BE49-F238E27FC236}">
                  <a16:creationId xmlns:a16="http://schemas.microsoft.com/office/drawing/2014/main" id="{390434AA-4632-440E-9AE7-411396A779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8882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D462FD1E-E713-4FD4-8746-671C946723BD}"/>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3176" y="0"/>
              <a:ext cx="12192000" cy="6858000"/>
            </a:xfrm>
            <a:prstGeom prst="rect">
              <a:avLst/>
            </a:prstGeom>
          </p:spPr>
        </p:pic>
      </p:gr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9695" t="17235" r="16774" b="17723"/>
          <a:stretch/>
        </p:blipFill>
        <p:spPr>
          <a:xfrm>
            <a:off x="4636006" y="1253130"/>
            <a:ext cx="7552815" cy="4459459"/>
          </a:xfrm>
          <a:prstGeom prst="rect">
            <a:avLst/>
          </a:prstGeom>
          <a:ln>
            <a:noFill/>
          </a:ln>
          <a:effectLst/>
        </p:spPr>
      </p:pic>
      <p:sp>
        <p:nvSpPr>
          <p:cNvPr id="13" name="Rectangle 12">
            <a:extLst>
              <a:ext uri="{FF2B5EF4-FFF2-40B4-BE49-F238E27FC236}">
                <a16:creationId xmlns:a16="http://schemas.microsoft.com/office/drawing/2014/main" id="{78A4CDE5-C7BC-41E1-8A4A-79E024CC09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2" y="609600"/>
            <a:ext cx="5018565"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753228"/>
            <a:ext cx="3679028" cy="1080938"/>
          </a:xfrm>
        </p:spPr>
        <p:txBody>
          <a:bodyPr>
            <a:normAutofit/>
          </a:bodyPr>
          <a:lstStyle/>
          <a:p>
            <a:r>
              <a:rPr lang="en-US" sz="3200"/>
              <a:t>Defining Food Sovereignty</a:t>
            </a:r>
            <a:endParaRPr lang="en-CA" sz="3200"/>
          </a:p>
        </p:txBody>
      </p:sp>
      <p:pic>
        <p:nvPicPr>
          <p:cNvPr id="15" name="Picture 14">
            <a:extLst>
              <a:ext uri="{FF2B5EF4-FFF2-40B4-BE49-F238E27FC236}">
                <a16:creationId xmlns:a16="http://schemas.microsoft.com/office/drawing/2014/main" id="{025C7952-5703-489E-8DBD-F2EFAC8EEB0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2" y="1970240"/>
            <a:ext cx="5029200" cy="202738"/>
          </a:xfrm>
          <a:prstGeom prst="rect">
            <a:avLst/>
          </a:prstGeom>
        </p:spPr>
      </p:pic>
      <p:sp>
        <p:nvSpPr>
          <p:cNvPr id="3" name="Content Placeholder 2"/>
          <p:cNvSpPr>
            <a:spLocks noGrp="1"/>
          </p:cNvSpPr>
          <p:nvPr>
            <p:ph idx="1"/>
          </p:nvPr>
        </p:nvSpPr>
        <p:spPr>
          <a:xfrm>
            <a:off x="154745" y="2336873"/>
            <a:ext cx="4481261" cy="4289010"/>
          </a:xfrm>
        </p:spPr>
        <p:txBody>
          <a:bodyPr>
            <a:normAutofit fontScale="92500" lnSpcReduction="10000"/>
          </a:bodyPr>
          <a:lstStyle/>
          <a:p>
            <a:r>
              <a:rPr lang="en-CA" sz="1800" dirty="0"/>
              <a:t>Every Nation has a universal Right to their own Food Sovereignty. </a:t>
            </a:r>
          </a:p>
          <a:p>
            <a:pPr marL="0" indent="0">
              <a:buNone/>
            </a:pPr>
            <a:endParaRPr lang="en-CA" sz="1800" dirty="0"/>
          </a:p>
          <a:p>
            <a:r>
              <a:rPr lang="en-US" sz="1800" dirty="0"/>
              <a:t>For Thousands of years, First Nations people had their own Food Sovereignty.</a:t>
            </a:r>
            <a:endParaRPr lang="en-CA" sz="1800" dirty="0"/>
          </a:p>
          <a:p>
            <a:pPr marL="0" indent="0">
              <a:buNone/>
            </a:pPr>
            <a:endParaRPr lang="en-CA" sz="1800" dirty="0"/>
          </a:p>
          <a:p>
            <a:r>
              <a:rPr lang="en-US" sz="1800" dirty="0"/>
              <a:t>With the Treaties and Surrender of Lands, our people lost much of this Food Sovereignty.</a:t>
            </a:r>
            <a:endParaRPr lang="en-CA" sz="1800" dirty="0"/>
          </a:p>
          <a:p>
            <a:r>
              <a:rPr lang="en-CA" sz="1800" dirty="0"/>
              <a:t>With our people being placed on small Reserves, we lost much of our Food Sovereignty . (Residential Schools – knowledge was not passed on).</a:t>
            </a:r>
          </a:p>
          <a:p>
            <a:r>
              <a:rPr lang="en-US" sz="1800" dirty="0"/>
              <a:t>Restrictions – The Indian Act – The Pass System – Systemic Racism – Factors of Dependency, ..</a:t>
            </a:r>
            <a:endParaRPr lang="en-CA" sz="1800" dirty="0"/>
          </a:p>
        </p:txBody>
      </p:sp>
    </p:spTree>
    <p:extLst>
      <p:ext uri="{BB962C8B-B14F-4D97-AF65-F5344CB8AC3E}">
        <p14:creationId xmlns:p14="http://schemas.microsoft.com/office/powerpoint/2010/main" val="36762781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C610D2AE-07EF-436A-9755-AA8DF4B933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82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Picture 25">
            <a:extLst>
              <a:ext uri="{FF2B5EF4-FFF2-40B4-BE49-F238E27FC236}">
                <a16:creationId xmlns:a16="http://schemas.microsoft.com/office/drawing/2014/main" id="{6CACDD17-9043-46DF-882D-420365B79C1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8" name="Rectangle 27">
            <a:extLst>
              <a:ext uri="{FF2B5EF4-FFF2-40B4-BE49-F238E27FC236}">
                <a16:creationId xmlns:a16="http://schemas.microsoft.com/office/drawing/2014/main" id="{CF2D8AD5-434A-4C0E-9F5B-C1AFD645F3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2" y="609600"/>
            <a:ext cx="4959094"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8"/>
            <a:ext cx="4136123" cy="1080938"/>
          </a:xfrm>
        </p:spPr>
        <p:txBody>
          <a:bodyPr>
            <a:normAutofit/>
          </a:bodyPr>
          <a:lstStyle/>
          <a:p>
            <a:r>
              <a:rPr lang="en-US" sz="2400" dirty="0"/>
              <a:t>Land Use</a:t>
            </a:r>
            <a:endParaRPr lang="en-CA" sz="2400" dirty="0"/>
          </a:p>
        </p:txBody>
      </p:sp>
      <p:pic>
        <p:nvPicPr>
          <p:cNvPr id="30" name="Picture 29">
            <a:extLst>
              <a:ext uri="{FF2B5EF4-FFF2-40B4-BE49-F238E27FC236}">
                <a16:creationId xmlns:a16="http://schemas.microsoft.com/office/drawing/2014/main" id="{E92B246D-47CC-40F8-8DE7-B65D409E945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 y="1970241"/>
            <a:ext cx="4956048" cy="199787"/>
          </a:xfrm>
          <a:prstGeom prst="rect">
            <a:avLst/>
          </a:prstGeom>
        </p:spPr>
      </p:pic>
      <p:sp>
        <p:nvSpPr>
          <p:cNvPr id="3" name="Content Placeholder 2"/>
          <p:cNvSpPr>
            <a:spLocks noGrp="1"/>
          </p:cNvSpPr>
          <p:nvPr>
            <p:ph idx="1"/>
          </p:nvPr>
        </p:nvSpPr>
        <p:spPr>
          <a:xfrm>
            <a:off x="323557" y="2336873"/>
            <a:ext cx="4492887" cy="4303078"/>
          </a:xfrm>
        </p:spPr>
        <p:txBody>
          <a:bodyPr>
            <a:normAutofit lnSpcReduction="10000"/>
          </a:bodyPr>
          <a:lstStyle/>
          <a:p>
            <a:pPr>
              <a:spcAft>
                <a:spcPts val="600"/>
              </a:spcAft>
            </a:pPr>
            <a:r>
              <a:rPr lang="en-CA" dirty="0"/>
              <a:t>Gardens – crops – orchards – fruits – berries </a:t>
            </a:r>
          </a:p>
          <a:p>
            <a:pPr>
              <a:spcAft>
                <a:spcPts val="600"/>
              </a:spcAft>
            </a:pPr>
            <a:r>
              <a:rPr lang="en-US" dirty="0"/>
              <a:t>Traditional Gathering – Edibles – berries, plants. </a:t>
            </a:r>
            <a:endParaRPr lang="en-CA" dirty="0"/>
          </a:p>
          <a:p>
            <a:pPr>
              <a:spcAft>
                <a:spcPts val="600"/>
              </a:spcAft>
            </a:pPr>
            <a:r>
              <a:rPr lang="en-US" dirty="0"/>
              <a:t>Medicines – We have 3 or 4 groups that gather the medicines, teachings, use, and mapping the gathering areas to protect.  </a:t>
            </a:r>
            <a:r>
              <a:rPr lang="en-US" dirty="0" err="1"/>
              <a:t>Eg.</a:t>
            </a:r>
            <a:r>
              <a:rPr lang="en-US" dirty="0"/>
              <a:t> </a:t>
            </a:r>
            <a:r>
              <a:rPr lang="en-US" dirty="0" err="1"/>
              <a:t>Matootoo</a:t>
            </a:r>
            <a:r>
              <a:rPr lang="en-US" dirty="0"/>
              <a:t> Lake.</a:t>
            </a:r>
          </a:p>
          <a:p>
            <a:pPr>
              <a:spcAft>
                <a:spcPts val="600"/>
              </a:spcAft>
            </a:pPr>
            <a:r>
              <a:rPr lang="en-US" dirty="0"/>
              <a:t>Other – Cattle, buffalo, poultry, Bees.</a:t>
            </a:r>
            <a:endParaRPr lang="en-CA" dirty="0"/>
          </a:p>
          <a:p>
            <a:pPr marL="0" indent="0">
              <a:buNone/>
            </a:pPr>
            <a:endParaRPr lang="en-CA" sz="1800" dirty="0"/>
          </a:p>
          <a:p>
            <a:endParaRPr lang="en-CA" sz="1800" dirty="0"/>
          </a:p>
        </p:txBody>
      </p:sp>
      <p:pic>
        <p:nvPicPr>
          <p:cNvPr id="6" name="Picture 5" descr="A group of people looking at a field&#10;&#10;Description automatically generated with low confidence">
            <a:extLst>
              <a:ext uri="{FF2B5EF4-FFF2-40B4-BE49-F238E27FC236}">
                <a16:creationId xmlns:a16="http://schemas.microsoft.com/office/drawing/2014/main" id="{DC9292DE-45F4-4F41-BE61-0A44FC8FA693}"/>
              </a:ext>
            </a:extLst>
          </p:cNvPr>
          <p:cNvPicPr>
            <a:picLocks noChangeAspect="1"/>
          </p:cNvPicPr>
          <p:nvPr/>
        </p:nvPicPr>
        <p:blipFill>
          <a:blip r:embed="rId4"/>
          <a:stretch>
            <a:fillRect/>
          </a:stretch>
        </p:blipFill>
        <p:spPr>
          <a:xfrm>
            <a:off x="5040989" y="1280161"/>
            <a:ext cx="7011517" cy="4403188"/>
          </a:xfrm>
          <a:prstGeom prst="rect">
            <a:avLst/>
          </a:prstGeom>
          <a:ln>
            <a:noFill/>
          </a:ln>
          <a:effectLst>
            <a:outerShdw blurRad="76200" dist="63500" dir="5040000" algn="tl" rotWithShape="0">
              <a:srgbClr val="000000">
                <a:alpha val="41000"/>
              </a:srgbClr>
            </a:outerShdw>
          </a:effectLst>
        </p:spPr>
      </p:pic>
    </p:spTree>
    <p:extLst>
      <p:ext uri="{BB962C8B-B14F-4D97-AF65-F5344CB8AC3E}">
        <p14:creationId xmlns:p14="http://schemas.microsoft.com/office/powerpoint/2010/main" val="25078588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0321" y="753228"/>
            <a:ext cx="9613861" cy="1080938"/>
          </a:xfrm>
        </p:spPr>
        <p:txBody>
          <a:bodyPr>
            <a:normAutofit/>
          </a:bodyPr>
          <a:lstStyle/>
          <a:p>
            <a:r>
              <a:rPr lang="en-US" dirty="0"/>
              <a:t>Land, Weather, Climate, Water, Soils.</a:t>
            </a:r>
            <a:endParaRPr lang="en-CA" dirty="0"/>
          </a:p>
        </p:txBody>
      </p:sp>
      <p:sp>
        <p:nvSpPr>
          <p:cNvPr id="3" name="Content Placeholder 2"/>
          <p:cNvSpPr>
            <a:spLocks noGrp="1"/>
          </p:cNvSpPr>
          <p:nvPr>
            <p:ph idx="1"/>
          </p:nvPr>
        </p:nvSpPr>
        <p:spPr>
          <a:xfrm>
            <a:off x="290734" y="2336873"/>
            <a:ext cx="4351604" cy="4289562"/>
          </a:xfrm>
        </p:spPr>
        <p:txBody>
          <a:bodyPr>
            <a:normAutofit/>
          </a:bodyPr>
          <a:lstStyle/>
          <a:p>
            <a:r>
              <a:rPr lang="en-US" sz="2000" dirty="0"/>
              <a:t>We are experiencing Climate Change, where western Canada is drier, hotter, in summer, fewer rain falls</a:t>
            </a:r>
            <a:endParaRPr lang="en-CA" sz="2000" dirty="0"/>
          </a:p>
          <a:p>
            <a:r>
              <a:rPr lang="en-US" sz="2000" dirty="0"/>
              <a:t>Weather can be </a:t>
            </a:r>
            <a:r>
              <a:rPr lang="en-US" sz="2000" dirty="0" err="1"/>
              <a:t>uprepredictable</a:t>
            </a:r>
            <a:r>
              <a:rPr lang="en-US" sz="2000" dirty="0"/>
              <a:t>, </a:t>
            </a:r>
            <a:endParaRPr lang="en-CA" sz="2000" dirty="0"/>
          </a:p>
          <a:p>
            <a:r>
              <a:rPr lang="en-US" sz="2000" dirty="0"/>
              <a:t>Many of our FN Communities are in the north, shorter growing season, poor soils, </a:t>
            </a:r>
          </a:p>
          <a:p>
            <a:r>
              <a:rPr lang="en-US" sz="2000" dirty="0"/>
              <a:t>Not included in many programs – </a:t>
            </a:r>
            <a:r>
              <a:rPr lang="en-US" sz="2000" dirty="0" err="1"/>
              <a:t>eg.</a:t>
            </a:r>
            <a:r>
              <a:rPr lang="en-US" sz="2000" dirty="0"/>
              <a:t> Agriculture Canada.</a:t>
            </a:r>
          </a:p>
          <a:p>
            <a:r>
              <a:rPr lang="en-US" sz="2000" dirty="0"/>
              <a:t>Many FN Communities don’t even have good drinking water.</a:t>
            </a:r>
            <a:endParaRPr lang="en-CA" sz="2000" dirty="0"/>
          </a:p>
        </p:txBody>
      </p:sp>
      <p:pic>
        <p:nvPicPr>
          <p:cNvPr id="5" name="Picture 4" descr="A group of people standing next to a tractor in a field&#10;&#10;Description automatically generated with medium confidence">
            <a:extLst>
              <a:ext uri="{FF2B5EF4-FFF2-40B4-BE49-F238E27FC236}">
                <a16:creationId xmlns:a16="http://schemas.microsoft.com/office/drawing/2014/main" id="{053E987D-3E20-4D40-AC7D-6A53EB372D40}"/>
              </a:ext>
            </a:extLst>
          </p:cNvPr>
          <p:cNvPicPr>
            <a:picLocks noChangeAspect="1"/>
          </p:cNvPicPr>
          <p:nvPr/>
        </p:nvPicPr>
        <p:blipFill rotWithShape="1">
          <a:blip r:embed="rId2"/>
          <a:srcRect l="2746"/>
          <a:stretch/>
        </p:blipFill>
        <p:spPr>
          <a:xfrm>
            <a:off x="4853353" y="2443443"/>
            <a:ext cx="7047913" cy="4076421"/>
          </a:xfrm>
          <a:prstGeom prst="rect">
            <a:avLst/>
          </a:prstGeom>
          <a:ln>
            <a:noFill/>
          </a:ln>
          <a:effectLst>
            <a:outerShdw blurRad="76200" dist="63500" dir="5040000" algn="tl" rotWithShape="0">
              <a:srgbClr val="000000">
                <a:alpha val="41000"/>
              </a:srgbClr>
            </a:outerShdw>
          </a:effectLst>
        </p:spPr>
      </p:pic>
    </p:spTree>
    <p:extLst>
      <p:ext uri="{BB962C8B-B14F-4D97-AF65-F5344CB8AC3E}">
        <p14:creationId xmlns:p14="http://schemas.microsoft.com/office/powerpoint/2010/main" val="26531878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7A865E47-4365-4F21-B8EA-13B2C12BCB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176" y="0"/>
            <a:ext cx="12192000" cy="6858001"/>
            <a:chOff x="-3176" y="0"/>
            <a:chExt cx="12192000" cy="6858001"/>
          </a:xfrm>
        </p:grpSpPr>
        <p:sp useBgFill="1">
          <p:nvSpPr>
            <p:cNvPr id="21" name="Rectangle 20">
              <a:extLst>
                <a:ext uri="{FF2B5EF4-FFF2-40B4-BE49-F238E27FC236}">
                  <a16:creationId xmlns:a16="http://schemas.microsoft.com/office/drawing/2014/main" id="{0CE24988-BB27-40E5-A961-9FA7ED0DB9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8882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a:extLst>
                <a:ext uri="{FF2B5EF4-FFF2-40B4-BE49-F238E27FC236}">
                  <a16:creationId xmlns:a16="http://schemas.microsoft.com/office/drawing/2014/main" id="{80BDE80E-ADE0-4E16-8F80-306A15F4D3FB}"/>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3176" y="0"/>
              <a:ext cx="12192000" cy="6858000"/>
            </a:xfrm>
            <a:prstGeom prst="rect">
              <a:avLst/>
            </a:prstGeom>
          </p:spPr>
        </p:pic>
      </p:grpSp>
      <p:sp>
        <p:nvSpPr>
          <p:cNvPr id="3" name="Content Placeholder 2"/>
          <p:cNvSpPr>
            <a:spLocks noGrp="1"/>
          </p:cNvSpPr>
          <p:nvPr>
            <p:ph idx="1"/>
          </p:nvPr>
        </p:nvSpPr>
        <p:spPr>
          <a:xfrm>
            <a:off x="379828" y="2336873"/>
            <a:ext cx="5342122" cy="4120198"/>
          </a:xfrm>
        </p:spPr>
        <p:txBody>
          <a:bodyPr>
            <a:normAutofit/>
          </a:bodyPr>
          <a:lstStyle/>
          <a:p>
            <a:r>
              <a:rPr lang="en-US" dirty="0"/>
              <a:t>Food has to be bought in by Air and Train. </a:t>
            </a:r>
          </a:p>
          <a:p>
            <a:r>
              <a:rPr lang="en-US" dirty="0"/>
              <a:t>Food is very Expensive in the northern Communities.</a:t>
            </a:r>
          </a:p>
          <a:p>
            <a:r>
              <a:rPr lang="en-US" dirty="0"/>
              <a:t>More Poverty – low income people.</a:t>
            </a:r>
            <a:endParaRPr lang="en-CA" dirty="0"/>
          </a:p>
          <a:p>
            <a:r>
              <a:rPr lang="en-US" dirty="0"/>
              <a:t>becoming more and more expensive in Northern Communities</a:t>
            </a:r>
            <a:r>
              <a:rPr lang="en-US" sz="800" dirty="0"/>
              <a:t>.</a:t>
            </a:r>
            <a:endParaRPr lang="en-CA" sz="800" dirty="0"/>
          </a:p>
          <a:p>
            <a:endParaRPr lang="en-CA" sz="500" dirty="0"/>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t="15602" r="-2" b="-2"/>
          <a:stretch/>
        </p:blipFill>
        <p:spPr>
          <a:xfrm>
            <a:off x="6096000" y="10"/>
            <a:ext cx="6092823" cy="6856310"/>
          </a:xfrm>
          <a:prstGeom prst="rect">
            <a:avLst/>
          </a:prstGeom>
          <a:ln>
            <a:noFill/>
          </a:ln>
          <a:effectLst/>
        </p:spPr>
      </p:pic>
      <p:sp>
        <p:nvSpPr>
          <p:cNvPr id="24" name="Rectangle 23">
            <a:extLst>
              <a:ext uri="{FF2B5EF4-FFF2-40B4-BE49-F238E27FC236}">
                <a16:creationId xmlns:a16="http://schemas.microsoft.com/office/drawing/2014/main" id="{13BC1C09-8FD1-4619-B317-E9EED5E55D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2" y="609600"/>
            <a:ext cx="6499753"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8"/>
            <a:ext cx="5041629" cy="1080938"/>
          </a:xfrm>
        </p:spPr>
        <p:txBody>
          <a:bodyPr>
            <a:normAutofit/>
          </a:bodyPr>
          <a:lstStyle/>
          <a:p>
            <a:r>
              <a:rPr lang="en-US" sz="2500"/>
              <a:t>The Need for Food Security in FN.</a:t>
            </a:r>
            <a:br>
              <a:rPr lang="en-US" sz="2500"/>
            </a:br>
            <a:endParaRPr lang="en-CA" sz="2500"/>
          </a:p>
        </p:txBody>
      </p:sp>
      <p:pic>
        <p:nvPicPr>
          <p:cNvPr id="26" name="Picture 25">
            <a:extLst>
              <a:ext uri="{FF2B5EF4-FFF2-40B4-BE49-F238E27FC236}">
                <a16:creationId xmlns:a16="http://schemas.microsoft.com/office/drawing/2014/main" id="{D3143E80-C928-46DB-9299-0BD06348A92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2" y="1970240"/>
            <a:ext cx="6492240" cy="261714"/>
          </a:xfrm>
          <a:prstGeom prst="rect">
            <a:avLst/>
          </a:prstGeom>
        </p:spPr>
      </p:pic>
    </p:spTree>
    <p:extLst>
      <p:ext uri="{BB962C8B-B14F-4D97-AF65-F5344CB8AC3E}">
        <p14:creationId xmlns:p14="http://schemas.microsoft.com/office/powerpoint/2010/main" val="38152420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grpSp>
        <p:nvGrpSpPr>
          <p:cNvPr id="29" name="Group 20">
            <a:extLst>
              <a:ext uri="{FF2B5EF4-FFF2-40B4-BE49-F238E27FC236}">
                <a16:creationId xmlns:a16="http://schemas.microsoft.com/office/drawing/2014/main" id="{905A9BAA-B344-45D2-838C-73856C4B15D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176" y="0"/>
            <a:ext cx="12192000" cy="6858001"/>
            <a:chOff x="-3176" y="0"/>
            <a:chExt cx="12192000" cy="6858001"/>
          </a:xfrm>
        </p:grpSpPr>
        <p:sp useBgFill="1">
          <p:nvSpPr>
            <p:cNvPr id="30" name="Rectangle 21">
              <a:extLst>
                <a:ext uri="{FF2B5EF4-FFF2-40B4-BE49-F238E27FC236}">
                  <a16:creationId xmlns:a16="http://schemas.microsoft.com/office/drawing/2014/main" id="{390434AA-4632-440E-9AE7-411396A779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8882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2">
              <a:extLst>
                <a:ext uri="{FF2B5EF4-FFF2-40B4-BE49-F238E27FC236}">
                  <a16:creationId xmlns:a16="http://schemas.microsoft.com/office/drawing/2014/main" id="{D462FD1E-E713-4FD4-8746-671C946723BD}"/>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3176" y="0"/>
              <a:ext cx="12192000" cy="6858000"/>
            </a:xfrm>
            <a:prstGeom prst="rect">
              <a:avLst/>
            </a:prstGeom>
          </p:spPr>
        </p:pic>
      </p:grpSp>
      <p:pic>
        <p:nvPicPr>
          <p:cNvPr id="5" name="Picture 4" descr="A picture containing grass, outdoor, person&#10;&#10;Description automatically generated">
            <a:extLst>
              <a:ext uri="{FF2B5EF4-FFF2-40B4-BE49-F238E27FC236}">
                <a16:creationId xmlns:a16="http://schemas.microsoft.com/office/drawing/2014/main" id="{18C9D1FD-C90D-4665-925F-14A12C947BEA}"/>
              </a:ext>
            </a:extLst>
          </p:cNvPr>
          <p:cNvPicPr>
            <a:picLocks noChangeAspect="1"/>
          </p:cNvPicPr>
          <p:nvPr/>
        </p:nvPicPr>
        <p:blipFill rotWithShape="1">
          <a:blip r:embed="rId3"/>
          <a:srcRect l="21709" r="16326" b="-2"/>
          <a:stretch/>
        </p:blipFill>
        <p:spPr>
          <a:xfrm>
            <a:off x="4636008" y="10"/>
            <a:ext cx="7552815" cy="6856310"/>
          </a:xfrm>
          <a:prstGeom prst="rect">
            <a:avLst/>
          </a:prstGeom>
          <a:ln>
            <a:noFill/>
          </a:ln>
          <a:effectLst/>
        </p:spPr>
      </p:pic>
      <p:sp>
        <p:nvSpPr>
          <p:cNvPr id="31" name="Rectangle 24">
            <a:extLst>
              <a:ext uri="{FF2B5EF4-FFF2-40B4-BE49-F238E27FC236}">
                <a16:creationId xmlns:a16="http://schemas.microsoft.com/office/drawing/2014/main" id="{78A4CDE5-C7BC-41E1-8A4A-79E024CC09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2" y="609600"/>
            <a:ext cx="5018565"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753228"/>
            <a:ext cx="3679028" cy="1080938"/>
          </a:xfrm>
        </p:spPr>
        <p:txBody>
          <a:bodyPr>
            <a:normAutofit/>
          </a:bodyPr>
          <a:lstStyle/>
          <a:p>
            <a:r>
              <a:rPr lang="en-US" sz="2700"/>
              <a:t>Our Steps to regaining Food Security.</a:t>
            </a:r>
            <a:endParaRPr lang="en-CA" sz="2700"/>
          </a:p>
        </p:txBody>
      </p:sp>
      <p:pic>
        <p:nvPicPr>
          <p:cNvPr id="32" name="Picture 26">
            <a:extLst>
              <a:ext uri="{FF2B5EF4-FFF2-40B4-BE49-F238E27FC236}">
                <a16:creationId xmlns:a16="http://schemas.microsoft.com/office/drawing/2014/main" id="{025C7952-5703-489E-8DBD-F2EFAC8EEB0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2" y="1970240"/>
            <a:ext cx="5029200" cy="202738"/>
          </a:xfrm>
          <a:prstGeom prst="rect">
            <a:avLst/>
          </a:prstGeom>
        </p:spPr>
      </p:pic>
      <p:sp>
        <p:nvSpPr>
          <p:cNvPr id="3" name="Content Placeholder 2"/>
          <p:cNvSpPr>
            <a:spLocks noGrp="1"/>
          </p:cNvSpPr>
          <p:nvPr>
            <p:ph idx="1"/>
          </p:nvPr>
        </p:nvSpPr>
        <p:spPr>
          <a:xfrm>
            <a:off x="253218" y="2336873"/>
            <a:ext cx="4008739" cy="4289010"/>
          </a:xfrm>
        </p:spPr>
        <p:txBody>
          <a:bodyPr>
            <a:normAutofit lnSpcReduction="10000"/>
          </a:bodyPr>
          <a:lstStyle/>
          <a:p>
            <a:r>
              <a:rPr lang="en-US" sz="1800" dirty="0"/>
              <a:t>Formed an interested group, share the Vision.</a:t>
            </a:r>
            <a:endParaRPr lang="en-CA" sz="1800" dirty="0"/>
          </a:p>
          <a:p>
            <a:r>
              <a:rPr lang="en-US" sz="1800" dirty="0"/>
              <a:t>Find a piece of land to develop, common band land.</a:t>
            </a:r>
            <a:endParaRPr lang="en-CA" sz="1800" dirty="0"/>
          </a:p>
          <a:p>
            <a:r>
              <a:rPr lang="en-US" sz="1800" dirty="0"/>
              <a:t>Deal with Chief and Council, Lands, get land description, legal, and an understanding of land use, sign an Agreement.</a:t>
            </a:r>
          </a:p>
          <a:p>
            <a:r>
              <a:rPr lang="en-US" sz="1800" dirty="0"/>
              <a:t>Get the Elders together, share Collaborate, and guidance.</a:t>
            </a:r>
          </a:p>
          <a:p>
            <a:r>
              <a:rPr lang="en-US" sz="1800" dirty="0"/>
              <a:t>Find Funding, fund raise, etc.</a:t>
            </a:r>
          </a:p>
          <a:p>
            <a:r>
              <a:rPr lang="en-US" sz="1800" dirty="0"/>
              <a:t>Equipment needs, use of volunteers, etc.</a:t>
            </a:r>
          </a:p>
          <a:p>
            <a:r>
              <a:rPr lang="en-US" sz="1800" dirty="0"/>
              <a:t>Get first Crop in, make it a SUCCESS!!</a:t>
            </a:r>
            <a:endParaRPr lang="en-CA" sz="1800" dirty="0"/>
          </a:p>
        </p:txBody>
      </p:sp>
    </p:spTree>
    <p:extLst>
      <p:ext uri="{BB962C8B-B14F-4D97-AF65-F5344CB8AC3E}">
        <p14:creationId xmlns:p14="http://schemas.microsoft.com/office/powerpoint/2010/main" val="24227968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Discussion Questions Evaluation</a:t>
            </a:r>
          </a:p>
        </p:txBody>
      </p:sp>
      <p:sp>
        <p:nvSpPr>
          <p:cNvPr id="3" name="Content Placeholder 2"/>
          <p:cNvSpPr>
            <a:spLocks noGrp="1"/>
          </p:cNvSpPr>
          <p:nvPr>
            <p:ph idx="1"/>
          </p:nvPr>
        </p:nvSpPr>
        <p:spPr>
          <a:xfrm>
            <a:off x="157163" y="2143124"/>
            <a:ext cx="11930062" cy="4714875"/>
          </a:xfrm>
        </p:spPr>
        <p:txBody>
          <a:bodyPr>
            <a:normAutofit fontScale="92500" lnSpcReduction="10000"/>
          </a:bodyPr>
          <a:lstStyle/>
          <a:p>
            <a:r>
              <a:rPr lang="en-US" b="1" dirty="0"/>
              <a:t>Evaluation was part of the operation, to do annual reports, have funders, elders, groups, feedback, </a:t>
            </a:r>
            <a:endParaRPr lang="en-CA" dirty="0"/>
          </a:p>
          <a:p>
            <a:pPr marL="0" indent="0">
              <a:buNone/>
            </a:pPr>
            <a:endParaRPr lang="en-CA" sz="1050" dirty="0"/>
          </a:p>
          <a:p>
            <a:r>
              <a:rPr lang="en-US" b="1" dirty="0"/>
              <a:t>Successes Failures…</a:t>
            </a:r>
            <a:endParaRPr lang="en-CA" dirty="0"/>
          </a:p>
          <a:p>
            <a:pPr marL="0" indent="0">
              <a:buNone/>
            </a:pPr>
            <a:endParaRPr lang="en-CA" sz="1050" dirty="0"/>
          </a:p>
          <a:p>
            <a:r>
              <a:rPr lang="en-US" dirty="0"/>
              <a:t>Year end Gathering – Elders, youth, gardeners, </a:t>
            </a:r>
            <a:endParaRPr lang="en-CA" dirty="0"/>
          </a:p>
          <a:p>
            <a:pPr marL="0" indent="0">
              <a:buNone/>
            </a:pPr>
            <a:endParaRPr lang="en-CA" sz="1100" dirty="0"/>
          </a:p>
          <a:p>
            <a:r>
              <a:rPr lang="en-CA" dirty="0" err="1"/>
              <a:t>Peguis</a:t>
            </a:r>
            <a:r>
              <a:rPr lang="en-CA" dirty="0"/>
              <a:t> Community Garden Program – Vision. </a:t>
            </a:r>
            <a:endParaRPr lang="en-CA" sz="1200" dirty="0"/>
          </a:p>
          <a:p>
            <a:pPr marL="0" indent="0">
              <a:buNone/>
            </a:pPr>
            <a:r>
              <a:rPr lang="en-CA" sz="1200" dirty="0"/>
              <a:t> </a:t>
            </a:r>
          </a:p>
          <a:p>
            <a:r>
              <a:rPr lang="en-CA" dirty="0"/>
              <a:t>Our Present and Our Future – what are the determining factors of Success?</a:t>
            </a:r>
          </a:p>
          <a:p>
            <a:pPr marL="0" indent="0">
              <a:buNone/>
            </a:pPr>
            <a:endParaRPr lang="en-CA" sz="1200" dirty="0"/>
          </a:p>
          <a:p>
            <a:r>
              <a:rPr lang="en-CA" dirty="0"/>
              <a:t>Education – how important is it in terms of vision for our children &amp; their future?</a:t>
            </a:r>
          </a:p>
          <a:p>
            <a:pPr marL="0" indent="0">
              <a:buNone/>
            </a:pPr>
            <a:endParaRPr lang="en-CA" sz="1200" dirty="0"/>
          </a:p>
          <a:p>
            <a:r>
              <a:rPr lang="en-CA" dirty="0"/>
              <a:t>Evaluation</a:t>
            </a:r>
          </a:p>
        </p:txBody>
      </p:sp>
    </p:spTree>
    <p:extLst>
      <p:ext uri="{BB962C8B-B14F-4D97-AF65-F5344CB8AC3E}">
        <p14:creationId xmlns:p14="http://schemas.microsoft.com/office/powerpoint/2010/main" val="18915912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grpSp>
        <p:nvGrpSpPr>
          <p:cNvPr id="24" name="Group 8">
            <a:extLst>
              <a:ext uri="{FF2B5EF4-FFF2-40B4-BE49-F238E27FC236}">
                <a16:creationId xmlns:a16="http://schemas.microsoft.com/office/drawing/2014/main" id="{7A865E47-4365-4F21-B8EA-13B2C12BCB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176" y="0"/>
            <a:ext cx="12192000" cy="6858001"/>
            <a:chOff x="-3176" y="0"/>
            <a:chExt cx="12192000" cy="6858001"/>
          </a:xfrm>
        </p:grpSpPr>
        <p:sp useBgFill="1">
          <p:nvSpPr>
            <p:cNvPr id="25" name="Rectangle 9">
              <a:extLst>
                <a:ext uri="{FF2B5EF4-FFF2-40B4-BE49-F238E27FC236}">
                  <a16:creationId xmlns:a16="http://schemas.microsoft.com/office/drawing/2014/main" id="{0CE24988-BB27-40E5-A961-9FA7ED0DB9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8882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80BDE80E-ADE0-4E16-8F80-306A15F4D3FB}"/>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3176" y="0"/>
              <a:ext cx="12192000" cy="6858000"/>
            </a:xfrm>
            <a:prstGeom prst="rect">
              <a:avLst/>
            </a:prstGeom>
          </p:spPr>
        </p:pic>
      </p:grpSp>
      <p:sp>
        <p:nvSpPr>
          <p:cNvPr id="3" name="Content Placeholder 2"/>
          <p:cNvSpPr>
            <a:spLocks noGrp="1"/>
          </p:cNvSpPr>
          <p:nvPr>
            <p:ph idx="1"/>
          </p:nvPr>
        </p:nvSpPr>
        <p:spPr>
          <a:xfrm>
            <a:off x="680322" y="2336873"/>
            <a:ext cx="5041628" cy="3599316"/>
          </a:xfrm>
        </p:spPr>
        <p:txBody>
          <a:bodyPr>
            <a:normAutofit fontScale="92500" lnSpcReduction="10000"/>
          </a:bodyPr>
          <a:lstStyle/>
          <a:p>
            <a:r>
              <a:rPr lang="en-CA" sz="2800" dirty="0"/>
              <a:t>Retired teacher (25 years)</a:t>
            </a:r>
          </a:p>
          <a:p>
            <a:r>
              <a:rPr lang="en-CA" sz="2800" dirty="0"/>
              <a:t>Residential School Survivor</a:t>
            </a:r>
          </a:p>
          <a:p>
            <a:r>
              <a:rPr lang="en-US" sz="2800" dirty="0"/>
              <a:t>Have 4 children, 7 grandchildren</a:t>
            </a:r>
            <a:endParaRPr lang="en-CA" sz="2800" dirty="0"/>
          </a:p>
          <a:p>
            <a:r>
              <a:rPr lang="en-CA" sz="2800" dirty="0"/>
              <a:t>Served on Peguis Council from 1975-1979 (local control)</a:t>
            </a:r>
          </a:p>
          <a:p>
            <a:r>
              <a:rPr lang="en-CA" sz="2800" dirty="0"/>
              <a:t>Returned to university</a:t>
            </a:r>
          </a:p>
          <a:p>
            <a:r>
              <a:rPr lang="en-CA" sz="2800" dirty="0"/>
              <a:t>Community Garden Project – 12 years. </a:t>
            </a: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11135" r="2" b="2"/>
          <a:stretch/>
        </p:blipFill>
        <p:spPr>
          <a:xfrm>
            <a:off x="6096000" y="10"/>
            <a:ext cx="6092823" cy="6856310"/>
          </a:xfrm>
          <a:prstGeom prst="rect">
            <a:avLst/>
          </a:prstGeom>
          <a:ln>
            <a:noFill/>
          </a:ln>
          <a:effectLst/>
        </p:spPr>
      </p:pic>
      <p:sp>
        <p:nvSpPr>
          <p:cNvPr id="26" name="Rectangle 12">
            <a:extLst>
              <a:ext uri="{FF2B5EF4-FFF2-40B4-BE49-F238E27FC236}">
                <a16:creationId xmlns:a16="http://schemas.microsoft.com/office/drawing/2014/main" id="{13BC1C09-8FD1-4619-B317-E9EED5E55D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2" y="609600"/>
            <a:ext cx="6499753"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8"/>
            <a:ext cx="5041629" cy="1080938"/>
          </a:xfrm>
        </p:spPr>
        <p:txBody>
          <a:bodyPr>
            <a:normAutofit/>
          </a:bodyPr>
          <a:lstStyle/>
          <a:p>
            <a:r>
              <a:rPr lang="en-CA"/>
              <a:t>Introduction</a:t>
            </a:r>
            <a:endParaRPr lang="en-CA" dirty="0"/>
          </a:p>
        </p:txBody>
      </p:sp>
      <p:pic>
        <p:nvPicPr>
          <p:cNvPr id="27" name="Picture 14">
            <a:extLst>
              <a:ext uri="{FF2B5EF4-FFF2-40B4-BE49-F238E27FC236}">
                <a16:creationId xmlns:a16="http://schemas.microsoft.com/office/drawing/2014/main" id="{D3143E80-C928-46DB-9299-0BD06348A92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2" y="1970240"/>
            <a:ext cx="6492240" cy="261714"/>
          </a:xfrm>
          <a:prstGeom prst="rect">
            <a:avLst/>
          </a:prstGeom>
        </p:spPr>
      </p:pic>
    </p:spTree>
    <p:extLst>
      <p:ext uri="{BB962C8B-B14F-4D97-AF65-F5344CB8AC3E}">
        <p14:creationId xmlns:p14="http://schemas.microsoft.com/office/powerpoint/2010/main" val="37284383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321D838-2C7E-4177-9DD3-DAC78324A2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1" name="Picture 10">
            <a:extLst>
              <a:ext uri="{FF2B5EF4-FFF2-40B4-BE49-F238E27FC236}">
                <a16:creationId xmlns:a16="http://schemas.microsoft.com/office/drawing/2014/main" id="{0146E45C-1450-4186-B501-74F221F897A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13" name="Picture 12">
            <a:extLst>
              <a:ext uri="{FF2B5EF4-FFF2-40B4-BE49-F238E27FC236}">
                <a16:creationId xmlns:a16="http://schemas.microsoft.com/office/drawing/2014/main" id="{EEDDA48B-BC04-4915-ADA3-A1A9522EB0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15" name="Rectangle 14">
            <a:extLst>
              <a:ext uri="{FF2B5EF4-FFF2-40B4-BE49-F238E27FC236}">
                <a16:creationId xmlns:a16="http://schemas.microsoft.com/office/drawing/2014/main" id="{78C9D07A-5A22-4E55-B18A-47CF07E508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a:extLst>
              <a:ext uri="{FF2B5EF4-FFF2-40B4-BE49-F238E27FC236}">
                <a16:creationId xmlns:a16="http://schemas.microsoft.com/office/drawing/2014/main" id="{3D71E629-0739-4A59-972B-A9E9A4500E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9" name="Rectangle 18">
            <a:extLst>
              <a:ext uri="{FF2B5EF4-FFF2-40B4-BE49-F238E27FC236}">
                <a16:creationId xmlns:a16="http://schemas.microsoft.com/office/drawing/2014/main" id="{00573A24-AD84-4562-A993-7D04E1D18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extLst>
              <a:ext uri="{FF2B5EF4-FFF2-40B4-BE49-F238E27FC236}">
                <a16:creationId xmlns:a16="http://schemas.microsoft.com/office/drawing/2014/main" id="{B3C087F8-F09C-4C07-B55F-6081689A241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3" name="Rectangle 22">
            <a:extLst>
              <a:ext uri="{FF2B5EF4-FFF2-40B4-BE49-F238E27FC236}">
                <a16:creationId xmlns:a16="http://schemas.microsoft.com/office/drawing/2014/main" id="{FC49D257-5737-4C0D-89EA-9C311AF2B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9176" y="0"/>
            <a:ext cx="609282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a:extLst>
              <a:ext uri="{FF2B5EF4-FFF2-40B4-BE49-F238E27FC236}">
                <a16:creationId xmlns:a16="http://schemas.microsoft.com/office/drawing/2014/main" id="{E13D267A-94F5-488A-94C6-5D7156D9AF8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1" y="4688333"/>
            <a:ext cx="6400800" cy="185701"/>
          </a:xfrm>
          <a:prstGeom prst="rect">
            <a:avLst/>
          </a:prstGeom>
        </p:spPr>
      </p:pic>
      <p:sp>
        <p:nvSpPr>
          <p:cNvPr id="27" name="Rectangle 26">
            <a:extLst>
              <a:ext uri="{FF2B5EF4-FFF2-40B4-BE49-F238E27FC236}">
                <a16:creationId xmlns:a16="http://schemas.microsoft.com/office/drawing/2014/main" id="{46CE3EB2-91DF-4F5D-8874-744AAAE311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2162908"/>
            <a:ext cx="6411743" cy="2532185"/>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403231"/>
            <a:ext cx="5192940" cy="2133600"/>
          </a:xfrm>
        </p:spPr>
        <p:txBody>
          <a:bodyPr vert="horz" lIns="91440" tIns="45720" rIns="91440" bIns="45720" rtlCol="0" anchor="ctr">
            <a:normAutofit/>
          </a:bodyPr>
          <a:lstStyle/>
          <a:p>
            <a:pPr algn="r"/>
            <a:r>
              <a:rPr lang="en-US" sz="5000"/>
              <a:t>History of Peguis - Agriculture</a:t>
            </a:r>
          </a:p>
        </p:txBody>
      </p:sp>
      <p:sp>
        <p:nvSpPr>
          <p:cNvPr id="3" name="Content Placeholder 2"/>
          <p:cNvSpPr>
            <a:spLocks noGrp="1"/>
          </p:cNvSpPr>
          <p:nvPr>
            <p:ph idx="1"/>
          </p:nvPr>
        </p:nvSpPr>
        <p:spPr>
          <a:xfrm>
            <a:off x="478302" y="4831173"/>
            <a:ext cx="5394961" cy="1117687"/>
          </a:xfrm>
        </p:spPr>
        <p:txBody>
          <a:bodyPr vert="horz" lIns="91440" tIns="45720" rIns="91440" bIns="45720" rtlCol="0">
            <a:normAutofit/>
          </a:bodyPr>
          <a:lstStyle/>
          <a:p>
            <a:pPr marL="0" indent="0" algn="r">
              <a:buNone/>
            </a:pPr>
            <a:r>
              <a:rPr lang="en-US" dirty="0"/>
              <a:t>Why is important to know our history </a:t>
            </a:r>
          </a:p>
        </p:txBody>
      </p:sp>
      <p:pic>
        <p:nvPicPr>
          <p:cNvPr id="4" name="Picture 3"/>
          <p:cNvPicPr>
            <a:picLocks noChangeAspect="1"/>
          </p:cNvPicPr>
          <p:nvPr/>
        </p:nvPicPr>
        <p:blipFill rotWithShape="1">
          <a:blip r:embed="rId5">
            <a:extLst>
              <a:ext uri="{28A0092B-C50C-407E-A947-70E740481C1C}">
                <a14:useLocalDpi xmlns:a14="http://schemas.microsoft.com/office/drawing/2010/main" val="0"/>
              </a:ext>
            </a:extLst>
          </a:blip>
          <a:srcRect l="5352" t="17781" r="5535"/>
          <a:stretch/>
        </p:blipFill>
        <p:spPr>
          <a:xfrm>
            <a:off x="6695411" y="227644"/>
            <a:ext cx="5204657" cy="6402711"/>
          </a:xfrm>
          <a:prstGeom prst="rect">
            <a:avLst/>
          </a:prstGeom>
          <a:ln>
            <a:noFill/>
          </a:ln>
          <a:effectLst>
            <a:outerShdw blurRad="76200" dist="63500" dir="5040000" algn="tl" rotWithShape="0">
              <a:srgbClr val="000000">
                <a:alpha val="41000"/>
              </a:srgbClr>
            </a:outerShdw>
          </a:effectLst>
        </p:spPr>
      </p:pic>
    </p:spTree>
    <p:extLst>
      <p:ext uri="{BB962C8B-B14F-4D97-AF65-F5344CB8AC3E}">
        <p14:creationId xmlns:p14="http://schemas.microsoft.com/office/powerpoint/2010/main" val="33655275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7A865E47-4365-4F21-B8EA-13B2C12BCB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176" y="0"/>
            <a:ext cx="12192000" cy="6858001"/>
            <a:chOff x="-3176" y="0"/>
            <a:chExt cx="12192000" cy="6858001"/>
          </a:xfrm>
        </p:grpSpPr>
        <p:sp useBgFill="1">
          <p:nvSpPr>
            <p:cNvPr id="10" name="Rectangle 9">
              <a:extLst>
                <a:ext uri="{FF2B5EF4-FFF2-40B4-BE49-F238E27FC236}">
                  <a16:creationId xmlns:a16="http://schemas.microsoft.com/office/drawing/2014/main" id="{0CE24988-BB27-40E5-A961-9FA7ED0DB9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8882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80BDE80E-ADE0-4E16-8F80-306A15F4D3FB}"/>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3176" y="0"/>
              <a:ext cx="12192000" cy="6858000"/>
            </a:xfrm>
            <a:prstGeom prst="rect">
              <a:avLst/>
            </a:prstGeom>
          </p:spPr>
        </p:pic>
      </p:grpSp>
      <p:sp>
        <p:nvSpPr>
          <p:cNvPr id="3" name="Content Placeholder 2"/>
          <p:cNvSpPr>
            <a:spLocks noGrp="1"/>
          </p:cNvSpPr>
          <p:nvPr>
            <p:ph idx="1"/>
          </p:nvPr>
        </p:nvSpPr>
        <p:spPr>
          <a:xfrm>
            <a:off x="478302" y="2336872"/>
            <a:ext cx="5243648" cy="4176469"/>
          </a:xfrm>
        </p:spPr>
        <p:txBody>
          <a:bodyPr>
            <a:normAutofit lnSpcReduction="10000"/>
          </a:bodyPr>
          <a:lstStyle/>
          <a:p>
            <a:r>
              <a:rPr lang="en-US" sz="2000" dirty="0"/>
              <a:t>A flourishing Community – Farming – Land use.</a:t>
            </a:r>
            <a:endParaRPr lang="en-CA" sz="2000" dirty="0"/>
          </a:p>
          <a:p>
            <a:r>
              <a:rPr lang="en-CA" sz="2000" dirty="0"/>
              <a:t>Retain </a:t>
            </a:r>
          </a:p>
          <a:p>
            <a:r>
              <a:rPr lang="en-US" sz="2000" dirty="0"/>
              <a:t>The Surrender of St. Peter’s Reserve 1907</a:t>
            </a:r>
            <a:endParaRPr lang="en-CA" sz="2000" dirty="0"/>
          </a:p>
          <a:p>
            <a:r>
              <a:rPr lang="en-US" sz="2000" dirty="0"/>
              <a:t>The Move to Peguis, Agriculture would continue..</a:t>
            </a:r>
            <a:endParaRPr lang="en-CA" sz="2000" dirty="0"/>
          </a:p>
          <a:p>
            <a:pPr marL="0" indent="0">
              <a:buNone/>
            </a:pPr>
            <a:endParaRPr lang="en-CA" sz="1900" dirty="0"/>
          </a:p>
          <a:p>
            <a:pPr marL="0" indent="0">
              <a:buNone/>
            </a:pPr>
            <a:r>
              <a:rPr lang="en-CA" i="1" dirty="0">
                <a:latin typeface="Arial Narrow" panose="020B0606020202030204" pitchFamily="34" charset="0"/>
              </a:rPr>
              <a:t>“We cannot preserve our nations unless we take action to restore Pride in our Traditions, achieve economic Self Sufficiency, develop independence of mind, and display courage in defence of our lands and Rights”…. </a:t>
            </a:r>
          </a:p>
          <a:p>
            <a:endParaRPr lang="en-CA" sz="1900" dirty="0"/>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t="15602" r="-2" b="-2"/>
          <a:stretch/>
        </p:blipFill>
        <p:spPr>
          <a:xfrm>
            <a:off x="6096000" y="10"/>
            <a:ext cx="6092823" cy="6856310"/>
          </a:xfrm>
          <a:prstGeom prst="rect">
            <a:avLst/>
          </a:prstGeom>
          <a:ln>
            <a:noFill/>
          </a:ln>
          <a:effectLst/>
        </p:spPr>
      </p:pic>
      <p:sp>
        <p:nvSpPr>
          <p:cNvPr id="13" name="Rectangle 12">
            <a:extLst>
              <a:ext uri="{FF2B5EF4-FFF2-40B4-BE49-F238E27FC236}">
                <a16:creationId xmlns:a16="http://schemas.microsoft.com/office/drawing/2014/main" id="{13BC1C09-8FD1-4619-B317-E9EED5E55D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2" y="609600"/>
            <a:ext cx="6499753"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8"/>
            <a:ext cx="5041629" cy="1080938"/>
          </a:xfrm>
        </p:spPr>
        <p:txBody>
          <a:bodyPr>
            <a:normAutofit/>
          </a:bodyPr>
          <a:lstStyle/>
          <a:p>
            <a:r>
              <a:rPr lang="en-US" dirty="0"/>
              <a:t>St. Peter’s Reserve – 1770’s to 1907. </a:t>
            </a:r>
            <a:endParaRPr lang="en-CA" dirty="0"/>
          </a:p>
        </p:txBody>
      </p:sp>
      <p:pic>
        <p:nvPicPr>
          <p:cNvPr id="15" name="Picture 14">
            <a:extLst>
              <a:ext uri="{FF2B5EF4-FFF2-40B4-BE49-F238E27FC236}">
                <a16:creationId xmlns:a16="http://schemas.microsoft.com/office/drawing/2014/main" id="{D3143E80-C928-46DB-9299-0BD06348A92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2" y="1970240"/>
            <a:ext cx="6492240" cy="261714"/>
          </a:xfrm>
          <a:prstGeom prst="rect">
            <a:avLst/>
          </a:prstGeom>
        </p:spPr>
      </p:pic>
    </p:spTree>
    <p:extLst>
      <p:ext uri="{BB962C8B-B14F-4D97-AF65-F5344CB8AC3E}">
        <p14:creationId xmlns:p14="http://schemas.microsoft.com/office/powerpoint/2010/main" val="23751022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905A9BAA-B344-45D2-838C-73856C4B15D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176" y="0"/>
            <a:ext cx="12192000" cy="6858001"/>
            <a:chOff x="-3176" y="0"/>
            <a:chExt cx="12192000" cy="6858001"/>
          </a:xfrm>
        </p:grpSpPr>
        <p:sp useBgFill="1">
          <p:nvSpPr>
            <p:cNvPr id="10" name="Rectangle 9">
              <a:extLst>
                <a:ext uri="{FF2B5EF4-FFF2-40B4-BE49-F238E27FC236}">
                  <a16:creationId xmlns:a16="http://schemas.microsoft.com/office/drawing/2014/main" id="{390434AA-4632-440E-9AE7-411396A779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8882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D462FD1E-E713-4FD4-8746-671C946723BD}"/>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3176" y="0"/>
              <a:ext cx="12192000" cy="6858000"/>
            </a:xfrm>
            <a:prstGeom prst="rect">
              <a:avLst/>
            </a:prstGeom>
          </p:spPr>
        </p:pic>
      </p:gr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r="17380" b="-2"/>
          <a:stretch/>
        </p:blipFill>
        <p:spPr>
          <a:xfrm>
            <a:off x="4636008" y="10"/>
            <a:ext cx="7552815" cy="6856310"/>
          </a:xfrm>
          <a:prstGeom prst="rect">
            <a:avLst/>
          </a:prstGeom>
          <a:ln>
            <a:noFill/>
          </a:ln>
          <a:effectLst/>
        </p:spPr>
      </p:pic>
      <p:sp>
        <p:nvSpPr>
          <p:cNvPr id="13" name="Rectangle 12">
            <a:extLst>
              <a:ext uri="{FF2B5EF4-FFF2-40B4-BE49-F238E27FC236}">
                <a16:creationId xmlns:a16="http://schemas.microsoft.com/office/drawing/2014/main" id="{78A4CDE5-C7BC-41E1-8A4A-79E024CC09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2" y="609600"/>
            <a:ext cx="5018565"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54746" y="753228"/>
            <a:ext cx="4204604" cy="1080938"/>
          </a:xfrm>
        </p:spPr>
        <p:txBody>
          <a:bodyPr>
            <a:normAutofit fontScale="90000"/>
          </a:bodyPr>
          <a:lstStyle/>
          <a:p>
            <a:br>
              <a:rPr lang="en-US" sz="2000" dirty="0"/>
            </a:br>
            <a:r>
              <a:rPr lang="en-CA" sz="2700" dirty="0"/>
              <a:t>vision – To Regain our Heritage &amp; Culture of Food Security… </a:t>
            </a:r>
            <a:endParaRPr lang="en-CA" sz="2000" dirty="0"/>
          </a:p>
        </p:txBody>
      </p:sp>
      <p:pic>
        <p:nvPicPr>
          <p:cNvPr id="15" name="Picture 14">
            <a:extLst>
              <a:ext uri="{FF2B5EF4-FFF2-40B4-BE49-F238E27FC236}">
                <a16:creationId xmlns:a16="http://schemas.microsoft.com/office/drawing/2014/main" id="{025C7952-5703-489E-8DBD-F2EFAC8EEB0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2" y="1970240"/>
            <a:ext cx="5029200" cy="202738"/>
          </a:xfrm>
          <a:prstGeom prst="rect">
            <a:avLst/>
          </a:prstGeom>
        </p:spPr>
      </p:pic>
      <p:sp>
        <p:nvSpPr>
          <p:cNvPr id="3" name="Content Placeholder 2"/>
          <p:cNvSpPr>
            <a:spLocks noGrp="1"/>
          </p:cNvSpPr>
          <p:nvPr>
            <p:ph idx="1"/>
          </p:nvPr>
        </p:nvSpPr>
        <p:spPr>
          <a:xfrm>
            <a:off x="154746" y="2336873"/>
            <a:ext cx="4107212" cy="4218672"/>
          </a:xfrm>
        </p:spPr>
        <p:txBody>
          <a:bodyPr>
            <a:normAutofit/>
          </a:bodyPr>
          <a:lstStyle/>
          <a:p>
            <a:r>
              <a:rPr lang="en-US" sz="1800" dirty="0"/>
              <a:t>In 2011, we started a 3 acre garden on Band Land, No funding, just a vision to return to the land.</a:t>
            </a:r>
            <a:endParaRPr lang="en-CA" sz="1800" dirty="0"/>
          </a:p>
          <a:p>
            <a:r>
              <a:rPr lang="en-US" sz="1800" dirty="0"/>
              <a:t>Along with 4 others, we broke the land and started our community Garden.. </a:t>
            </a:r>
            <a:endParaRPr lang="en-CA" sz="1800" dirty="0"/>
          </a:p>
          <a:p>
            <a:r>
              <a:rPr lang="en-CA" sz="1800" dirty="0"/>
              <a:t>Our Outcomes:  To promote land use for growing our own food. Use our Elders knowledge of agriculture &amp; growing foods..   </a:t>
            </a:r>
          </a:p>
          <a:p>
            <a:r>
              <a:rPr lang="en-US" sz="1800" dirty="0"/>
              <a:t>Provide Foods from the land, promote showcase our ability to grow our own Foods.</a:t>
            </a:r>
          </a:p>
          <a:p>
            <a:endParaRPr lang="en-CA" sz="1600" dirty="0"/>
          </a:p>
        </p:txBody>
      </p:sp>
    </p:spTree>
    <p:extLst>
      <p:ext uri="{BB962C8B-B14F-4D97-AF65-F5344CB8AC3E}">
        <p14:creationId xmlns:p14="http://schemas.microsoft.com/office/powerpoint/2010/main" val="5129857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grpSp>
        <p:nvGrpSpPr>
          <p:cNvPr id="44" name="Group 35">
            <a:extLst>
              <a:ext uri="{FF2B5EF4-FFF2-40B4-BE49-F238E27FC236}">
                <a16:creationId xmlns:a16="http://schemas.microsoft.com/office/drawing/2014/main" id="{905A9BAA-B344-45D2-838C-73856C4B15D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176" y="0"/>
            <a:ext cx="12192000" cy="6858001"/>
            <a:chOff x="-3176" y="0"/>
            <a:chExt cx="12192000" cy="6858001"/>
          </a:xfrm>
        </p:grpSpPr>
        <p:sp useBgFill="1">
          <p:nvSpPr>
            <p:cNvPr id="45" name="Rectangle 36">
              <a:extLst>
                <a:ext uri="{FF2B5EF4-FFF2-40B4-BE49-F238E27FC236}">
                  <a16:creationId xmlns:a16="http://schemas.microsoft.com/office/drawing/2014/main" id="{390434AA-4632-440E-9AE7-411396A779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8882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8" name="Picture 37">
              <a:extLst>
                <a:ext uri="{FF2B5EF4-FFF2-40B4-BE49-F238E27FC236}">
                  <a16:creationId xmlns:a16="http://schemas.microsoft.com/office/drawing/2014/main" id="{D462FD1E-E713-4FD4-8746-671C946723BD}"/>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3176" y="0"/>
              <a:ext cx="12192000" cy="6858000"/>
            </a:xfrm>
            <a:prstGeom prst="rect">
              <a:avLst/>
            </a:prstGeom>
          </p:spPr>
        </p:pic>
      </p:grpSp>
      <p:pic>
        <p:nvPicPr>
          <p:cNvPr id="7" name="Picture 6">
            <a:extLst>
              <a:ext uri="{FF2B5EF4-FFF2-40B4-BE49-F238E27FC236}">
                <a16:creationId xmlns:a16="http://schemas.microsoft.com/office/drawing/2014/main" id="{AB27221B-1DF8-412E-BBBC-D62AB4704CEA}"/>
              </a:ext>
            </a:extLst>
          </p:cNvPr>
          <p:cNvPicPr>
            <a:picLocks noChangeAspect="1"/>
          </p:cNvPicPr>
          <p:nvPr/>
        </p:nvPicPr>
        <p:blipFill rotWithShape="1">
          <a:blip r:embed="rId3"/>
          <a:srcRect l="17381" t="10986" r="12531" b="-2"/>
          <a:stretch/>
        </p:blipFill>
        <p:spPr>
          <a:xfrm>
            <a:off x="5405448" y="377454"/>
            <a:ext cx="6407130" cy="6103092"/>
          </a:xfrm>
          <a:prstGeom prst="rect">
            <a:avLst/>
          </a:prstGeom>
          <a:ln>
            <a:noFill/>
          </a:ln>
          <a:effectLst/>
        </p:spPr>
      </p:pic>
      <p:sp>
        <p:nvSpPr>
          <p:cNvPr id="46" name="Rectangle 39">
            <a:extLst>
              <a:ext uri="{FF2B5EF4-FFF2-40B4-BE49-F238E27FC236}">
                <a16:creationId xmlns:a16="http://schemas.microsoft.com/office/drawing/2014/main" id="{78A4CDE5-C7BC-41E1-8A4A-79E024CC09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2" y="609600"/>
            <a:ext cx="5018565"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753228"/>
            <a:ext cx="3679028" cy="1080938"/>
          </a:xfrm>
        </p:spPr>
        <p:txBody>
          <a:bodyPr>
            <a:normAutofit/>
          </a:bodyPr>
          <a:lstStyle/>
          <a:p>
            <a:r>
              <a:rPr lang="en-US" sz="3200"/>
              <a:t>Organizations that work with us.</a:t>
            </a:r>
            <a:endParaRPr lang="en-CA" sz="3200"/>
          </a:p>
        </p:txBody>
      </p:sp>
      <p:pic>
        <p:nvPicPr>
          <p:cNvPr id="47" name="Picture 41">
            <a:extLst>
              <a:ext uri="{FF2B5EF4-FFF2-40B4-BE49-F238E27FC236}">
                <a16:creationId xmlns:a16="http://schemas.microsoft.com/office/drawing/2014/main" id="{025C7952-5703-489E-8DBD-F2EFAC8EEB0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2" y="1970240"/>
            <a:ext cx="5029200" cy="202738"/>
          </a:xfrm>
          <a:prstGeom prst="rect">
            <a:avLst/>
          </a:prstGeom>
        </p:spPr>
      </p:pic>
      <p:sp>
        <p:nvSpPr>
          <p:cNvPr id="3" name="Content Placeholder 2"/>
          <p:cNvSpPr>
            <a:spLocks noGrp="1"/>
          </p:cNvSpPr>
          <p:nvPr>
            <p:ph idx="1"/>
          </p:nvPr>
        </p:nvSpPr>
        <p:spPr>
          <a:xfrm>
            <a:off x="267286" y="2336872"/>
            <a:ext cx="4895557" cy="4289011"/>
          </a:xfrm>
        </p:spPr>
        <p:txBody>
          <a:bodyPr>
            <a:normAutofit/>
          </a:bodyPr>
          <a:lstStyle/>
          <a:p>
            <a:r>
              <a:rPr lang="en-US" sz="2000" dirty="0"/>
              <a:t>Workers are employed from a variety of our band members, unemployed, social assistance, students, volunteers from Band departments, Elders.. </a:t>
            </a:r>
            <a:endParaRPr lang="en-CA" sz="2000" dirty="0"/>
          </a:p>
          <a:p>
            <a:pPr marL="0" indent="0">
              <a:buNone/>
            </a:pPr>
            <a:endParaRPr lang="en-CA" sz="2000" dirty="0"/>
          </a:p>
          <a:p>
            <a:r>
              <a:rPr lang="en-US" sz="2000" dirty="0"/>
              <a:t>Departments – Health Centre, Peguis School students, Training &amp; Employment, Jordon’s Principle, </a:t>
            </a:r>
            <a:endParaRPr lang="en-CA" sz="2000" dirty="0"/>
          </a:p>
          <a:p>
            <a:pPr marL="0" indent="0">
              <a:buNone/>
            </a:pPr>
            <a:endParaRPr lang="en-CA" sz="2000" dirty="0"/>
          </a:p>
          <a:p>
            <a:r>
              <a:rPr lang="en-US" sz="2000" dirty="0"/>
              <a:t>Others:  Peguis Development Corporation, TLE Trust, NMFCCC, NHFI, University of Manitoba</a:t>
            </a:r>
            <a:endParaRPr lang="en-CA" sz="2000" dirty="0"/>
          </a:p>
          <a:p>
            <a:endParaRPr lang="en-CA" sz="1600" dirty="0"/>
          </a:p>
        </p:txBody>
      </p:sp>
    </p:spTree>
    <p:extLst>
      <p:ext uri="{BB962C8B-B14F-4D97-AF65-F5344CB8AC3E}">
        <p14:creationId xmlns:p14="http://schemas.microsoft.com/office/powerpoint/2010/main" val="40912694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7A865E47-4365-4F21-B8EA-13B2C12BCB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176" y="0"/>
            <a:ext cx="12192000" cy="6858001"/>
            <a:chOff x="-3176" y="0"/>
            <a:chExt cx="12192000" cy="6858001"/>
          </a:xfrm>
        </p:grpSpPr>
        <p:sp useBgFill="1">
          <p:nvSpPr>
            <p:cNvPr id="10" name="Rectangle 9">
              <a:extLst>
                <a:ext uri="{FF2B5EF4-FFF2-40B4-BE49-F238E27FC236}">
                  <a16:creationId xmlns:a16="http://schemas.microsoft.com/office/drawing/2014/main" id="{0CE24988-BB27-40E5-A961-9FA7ED0DB9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8882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80BDE80E-ADE0-4E16-8F80-306A15F4D3FB}"/>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3176" y="0"/>
              <a:ext cx="12192000" cy="6858000"/>
            </a:xfrm>
            <a:prstGeom prst="rect">
              <a:avLst/>
            </a:prstGeom>
          </p:spPr>
        </p:pic>
      </p:grpSp>
      <p:sp>
        <p:nvSpPr>
          <p:cNvPr id="3" name="Content Placeholder 2"/>
          <p:cNvSpPr>
            <a:spLocks noGrp="1"/>
          </p:cNvSpPr>
          <p:nvPr>
            <p:ph idx="1"/>
          </p:nvPr>
        </p:nvSpPr>
        <p:spPr>
          <a:xfrm>
            <a:off x="379828" y="2336873"/>
            <a:ext cx="5342122" cy="3599316"/>
          </a:xfrm>
        </p:spPr>
        <p:txBody>
          <a:bodyPr>
            <a:normAutofit/>
          </a:bodyPr>
          <a:lstStyle/>
          <a:p>
            <a:r>
              <a:rPr lang="en-US" dirty="0"/>
              <a:t>Spring – Tilling, preparation of Garden, planting, checking equipment, workers, schedules, seed…</a:t>
            </a:r>
            <a:endParaRPr lang="en-CA" dirty="0"/>
          </a:p>
          <a:p>
            <a:r>
              <a:rPr lang="en-US" dirty="0"/>
              <a:t>Crops – Vegetables – other .. Favorites, potatoes, beets, beans, carrots, tomatoes, corn, peas, squash, Other:  Peguis tobacco, new seed potato, new wheat.</a:t>
            </a:r>
            <a:endParaRPr lang="en-CA" dirty="0"/>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t="8155" r="-2" b="7445"/>
          <a:stretch/>
        </p:blipFill>
        <p:spPr>
          <a:xfrm>
            <a:off x="6096000" y="10"/>
            <a:ext cx="6092823" cy="6856310"/>
          </a:xfrm>
          <a:prstGeom prst="rect">
            <a:avLst/>
          </a:prstGeom>
          <a:ln>
            <a:noFill/>
          </a:ln>
          <a:effectLst/>
        </p:spPr>
      </p:pic>
      <p:sp>
        <p:nvSpPr>
          <p:cNvPr id="13" name="Rectangle 12">
            <a:extLst>
              <a:ext uri="{FF2B5EF4-FFF2-40B4-BE49-F238E27FC236}">
                <a16:creationId xmlns:a16="http://schemas.microsoft.com/office/drawing/2014/main" id="{13BC1C09-8FD1-4619-B317-E9EED5E55D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2" y="609600"/>
            <a:ext cx="6499753"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8"/>
            <a:ext cx="5041629" cy="1080938"/>
          </a:xfrm>
        </p:spPr>
        <p:txBody>
          <a:bodyPr>
            <a:normAutofit/>
          </a:bodyPr>
          <a:lstStyle/>
          <a:p>
            <a:r>
              <a:rPr lang="en-US" dirty="0"/>
              <a:t>Garden Activities</a:t>
            </a:r>
            <a:endParaRPr lang="en-CA" dirty="0"/>
          </a:p>
        </p:txBody>
      </p:sp>
      <p:pic>
        <p:nvPicPr>
          <p:cNvPr id="15" name="Picture 14">
            <a:extLst>
              <a:ext uri="{FF2B5EF4-FFF2-40B4-BE49-F238E27FC236}">
                <a16:creationId xmlns:a16="http://schemas.microsoft.com/office/drawing/2014/main" id="{D3143E80-C928-46DB-9299-0BD06348A92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2" y="1970240"/>
            <a:ext cx="6492240" cy="261714"/>
          </a:xfrm>
          <a:prstGeom prst="rect">
            <a:avLst/>
          </a:prstGeom>
        </p:spPr>
      </p:pic>
    </p:spTree>
    <p:extLst>
      <p:ext uri="{BB962C8B-B14F-4D97-AF65-F5344CB8AC3E}">
        <p14:creationId xmlns:p14="http://schemas.microsoft.com/office/powerpoint/2010/main" val="28093064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7A865E47-4365-4F21-B8EA-13B2C12BCB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176" y="0"/>
            <a:ext cx="12192000" cy="6858001"/>
            <a:chOff x="-3176" y="0"/>
            <a:chExt cx="12192000" cy="6858001"/>
          </a:xfrm>
        </p:grpSpPr>
        <p:sp useBgFill="1">
          <p:nvSpPr>
            <p:cNvPr id="10" name="Rectangle 9">
              <a:extLst>
                <a:ext uri="{FF2B5EF4-FFF2-40B4-BE49-F238E27FC236}">
                  <a16:creationId xmlns:a16="http://schemas.microsoft.com/office/drawing/2014/main" id="{0CE24988-BB27-40E5-A961-9FA7ED0DB9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8882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80BDE80E-ADE0-4E16-8F80-306A15F4D3FB}"/>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3176" y="0"/>
              <a:ext cx="12192000" cy="6858000"/>
            </a:xfrm>
            <a:prstGeom prst="rect">
              <a:avLst/>
            </a:prstGeom>
          </p:spPr>
        </p:pic>
      </p:grpSp>
      <p:sp>
        <p:nvSpPr>
          <p:cNvPr id="3" name="Content Placeholder 2"/>
          <p:cNvSpPr>
            <a:spLocks noGrp="1"/>
          </p:cNvSpPr>
          <p:nvPr>
            <p:ph idx="1"/>
          </p:nvPr>
        </p:nvSpPr>
        <p:spPr>
          <a:xfrm>
            <a:off x="680322" y="2336873"/>
            <a:ext cx="5041628" cy="3599316"/>
          </a:xfrm>
        </p:spPr>
        <p:txBody>
          <a:bodyPr>
            <a:normAutofit/>
          </a:bodyPr>
          <a:lstStyle/>
          <a:p>
            <a:r>
              <a:rPr lang="en-US" sz="2800" dirty="0"/>
              <a:t>Band members with their own Gardens</a:t>
            </a:r>
            <a:endParaRPr lang="en-CA" sz="2800" dirty="0"/>
          </a:p>
          <a:p>
            <a:r>
              <a:rPr lang="en-CA" sz="2800" dirty="0"/>
              <a:t>64 gardens in 2021. Great success with their own gardens. </a:t>
            </a:r>
          </a:p>
          <a:p>
            <a:r>
              <a:rPr lang="en-CA" sz="2800" dirty="0"/>
              <a:t>Elders Days.</a:t>
            </a:r>
          </a:p>
          <a:p>
            <a:r>
              <a:rPr lang="en-CA" sz="2800" dirty="0"/>
              <a:t>Community Garden Days.  </a:t>
            </a:r>
          </a:p>
        </p:txBody>
      </p:sp>
      <p:pic>
        <p:nvPicPr>
          <p:cNvPr id="4" name="Picture 3"/>
          <p:cNvPicPr>
            <a:picLocks noChangeAspect="1"/>
          </p:cNvPicPr>
          <p:nvPr/>
        </p:nvPicPr>
        <p:blipFill rotWithShape="1">
          <a:blip r:embed="rId3"/>
          <a:srcRect r="1" b="24605"/>
          <a:stretch/>
        </p:blipFill>
        <p:spPr>
          <a:xfrm>
            <a:off x="6096000" y="10"/>
            <a:ext cx="6092823" cy="6856310"/>
          </a:xfrm>
          <a:prstGeom prst="rect">
            <a:avLst/>
          </a:prstGeom>
          <a:ln>
            <a:noFill/>
          </a:ln>
          <a:effectLst/>
        </p:spPr>
      </p:pic>
      <p:sp>
        <p:nvSpPr>
          <p:cNvPr id="13" name="Rectangle 12">
            <a:extLst>
              <a:ext uri="{FF2B5EF4-FFF2-40B4-BE49-F238E27FC236}">
                <a16:creationId xmlns:a16="http://schemas.microsoft.com/office/drawing/2014/main" id="{13BC1C09-8FD1-4619-B317-E9EED5E55D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2" y="609600"/>
            <a:ext cx="6499753"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8"/>
            <a:ext cx="5041629" cy="1080938"/>
          </a:xfrm>
        </p:spPr>
        <p:txBody>
          <a:bodyPr>
            <a:normAutofit/>
          </a:bodyPr>
          <a:lstStyle/>
          <a:p>
            <a:r>
              <a:rPr lang="en-US" dirty="0"/>
              <a:t>Community Involvement</a:t>
            </a:r>
            <a:endParaRPr lang="en-CA" dirty="0"/>
          </a:p>
        </p:txBody>
      </p:sp>
      <p:pic>
        <p:nvPicPr>
          <p:cNvPr id="15" name="Picture 14">
            <a:extLst>
              <a:ext uri="{FF2B5EF4-FFF2-40B4-BE49-F238E27FC236}">
                <a16:creationId xmlns:a16="http://schemas.microsoft.com/office/drawing/2014/main" id="{D3143E80-C928-46DB-9299-0BD06348A92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2" y="1970240"/>
            <a:ext cx="6492240" cy="261714"/>
          </a:xfrm>
          <a:prstGeom prst="rect">
            <a:avLst/>
          </a:prstGeom>
        </p:spPr>
      </p:pic>
    </p:spTree>
    <p:extLst>
      <p:ext uri="{BB962C8B-B14F-4D97-AF65-F5344CB8AC3E}">
        <p14:creationId xmlns:p14="http://schemas.microsoft.com/office/powerpoint/2010/main" val="7177521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905A9BAA-B344-45D2-838C-73856C4B15D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176" y="0"/>
            <a:ext cx="12192000" cy="6858001"/>
            <a:chOff x="-3176" y="0"/>
            <a:chExt cx="12192000" cy="6858001"/>
          </a:xfrm>
        </p:grpSpPr>
        <p:sp useBgFill="1">
          <p:nvSpPr>
            <p:cNvPr id="10" name="Rectangle 9">
              <a:extLst>
                <a:ext uri="{FF2B5EF4-FFF2-40B4-BE49-F238E27FC236}">
                  <a16:creationId xmlns:a16="http://schemas.microsoft.com/office/drawing/2014/main" id="{390434AA-4632-440E-9AE7-411396A779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8882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D462FD1E-E713-4FD4-8746-671C946723BD}"/>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3176" y="0"/>
              <a:ext cx="12192000" cy="6858000"/>
            </a:xfrm>
            <a:prstGeom prst="rect">
              <a:avLst/>
            </a:prstGeom>
          </p:spPr>
        </p:pic>
      </p:gr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7415" r="9965" b="-2"/>
          <a:stretch/>
        </p:blipFill>
        <p:spPr>
          <a:xfrm>
            <a:off x="4636008" y="10"/>
            <a:ext cx="7552815" cy="6856310"/>
          </a:xfrm>
          <a:prstGeom prst="rect">
            <a:avLst/>
          </a:prstGeom>
          <a:ln>
            <a:noFill/>
          </a:ln>
          <a:effectLst/>
        </p:spPr>
      </p:pic>
      <p:sp>
        <p:nvSpPr>
          <p:cNvPr id="13" name="Rectangle 12">
            <a:extLst>
              <a:ext uri="{FF2B5EF4-FFF2-40B4-BE49-F238E27FC236}">
                <a16:creationId xmlns:a16="http://schemas.microsoft.com/office/drawing/2014/main" id="{78A4CDE5-C7BC-41E1-8A4A-79E024CC09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2" y="609600"/>
            <a:ext cx="5018565"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753228"/>
            <a:ext cx="3679028" cy="1080938"/>
          </a:xfrm>
        </p:spPr>
        <p:txBody>
          <a:bodyPr>
            <a:normAutofit/>
          </a:bodyPr>
          <a:lstStyle/>
          <a:p>
            <a:r>
              <a:rPr lang="en-US" sz="3200"/>
              <a:t>Garden Work - operations</a:t>
            </a:r>
            <a:endParaRPr lang="en-CA" sz="3200"/>
          </a:p>
        </p:txBody>
      </p:sp>
      <p:pic>
        <p:nvPicPr>
          <p:cNvPr id="15" name="Picture 14">
            <a:extLst>
              <a:ext uri="{FF2B5EF4-FFF2-40B4-BE49-F238E27FC236}">
                <a16:creationId xmlns:a16="http://schemas.microsoft.com/office/drawing/2014/main" id="{025C7952-5703-489E-8DBD-F2EFAC8EEB0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2" y="1970240"/>
            <a:ext cx="5029200" cy="202738"/>
          </a:xfrm>
          <a:prstGeom prst="rect">
            <a:avLst/>
          </a:prstGeom>
        </p:spPr>
      </p:pic>
      <p:sp>
        <p:nvSpPr>
          <p:cNvPr id="3" name="Content Placeholder 2"/>
          <p:cNvSpPr>
            <a:spLocks noGrp="1"/>
          </p:cNvSpPr>
          <p:nvPr>
            <p:ph idx="1"/>
          </p:nvPr>
        </p:nvSpPr>
        <p:spPr>
          <a:xfrm>
            <a:off x="267286" y="2336872"/>
            <a:ext cx="3994671" cy="4176469"/>
          </a:xfrm>
        </p:spPr>
        <p:txBody>
          <a:bodyPr>
            <a:normAutofit/>
          </a:bodyPr>
          <a:lstStyle/>
          <a:p>
            <a:r>
              <a:rPr lang="en-US" dirty="0"/>
              <a:t>Use 2 Tractors, tillers, mower, harrows, wheel barrows, Watering Equipment, tanker, pump.</a:t>
            </a:r>
            <a:endParaRPr lang="en-CA" dirty="0"/>
          </a:p>
          <a:p>
            <a:r>
              <a:rPr lang="en-CA" dirty="0"/>
              <a:t>Plant by hand, with no Fertilizer, no Chemicals. We try to be organic, till after the harvest, and before planting.</a:t>
            </a:r>
          </a:p>
        </p:txBody>
      </p:sp>
    </p:spTree>
    <p:extLst>
      <p:ext uri="{BB962C8B-B14F-4D97-AF65-F5344CB8AC3E}">
        <p14:creationId xmlns:p14="http://schemas.microsoft.com/office/powerpoint/2010/main" val="1359892805"/>
      </p:ext>
    </p:extLst>
  </p:cSld>
  <p:clrMapOvr>
    <a:masterClrMapping/>
  </p:clrMapOvr>
</p:sld>
</file>

<file path=ppt/theme/theme1.xml><?xml version="1.0" encoding="utf-8"?>
<a:theme xmlns:a="http://schemas.openxmlformats.org/drawingml/2006/main" name="Berlin">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docProps/app.xml><?xml version="1.0" encoding="utf-8"?>
<Properties xmlns="http://schemas.openxmlformats.org/officeDocument/2006/extended-properties" xmlns:vt="http://schemas.openxmlformats.org/officeDocument/2006/docPropsVTypes">
  <Template>TM04033917[[fn=Berlin]]</Template>
  <TotalTime>227</TotalTime>
  <Words>1054</Words>
  <Application>Microsoft Office PowerPoint</Application>
  <PresentationFormat>Widescreen</PresentationFormat>
  <Paragraphs>101</Paragraphs>
  <Slides>17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Arial Narrow</vt:lpstr>
      <vt:lpstr>Trebuchet MS</vt:lpstr>
      <vt:lpstr>Berlin</vt:lpstr>
      <vt:lpstr>Peguis Community Garden  2011 - 2022</vt:lpstr>
      <vt:lpstr>Introduction</vt:lpstr>
      <vt:lpstr>History of Peguis - Agriculture</vt:lpstr>
      <vt:lpstr>St. Peter’s Reserve – 1770’s to 1907. </vt:lpstr>
      <vt:lpstr> vision – To Regain our Heritage &amp; Culture of Food Security… </vt:lpstr>
      <vt:lpstr>Organizations that work with us.</vt:lpstr>
      <vt:lpstr>Garden Activities</vt:lpstr>
      <vt:lpstr>Community Involvement</vt:lpstr>
      <vt:lpstr>Garden Work - operations</vt:lpstr>
      <vt:lpstr>Other works Activities.</vt:lpstr>
      <vt:lpstr>Truth and Reconciliation</vt:lpstr>
      <vt:lpstr>Defining Food Sovereignty</vt:lpstr>
      <vt:lpstr>Land Use</vt:lpstr>
      <vt:lpstr>Land, Weather, Climate, Water, Soils.</vt:lpstr>
      <vt:lpstr>The Need for Food Security in FN. </vt:lpstr>
      <vt:lpstr>Our Steps to regaining Food Security.</vt:lpstr>
      <vt:lpstr>Discussion Questions Evaluation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History of Peguis First Nation</dc:title>
  <dc:creator>Donna McBee</dc:creator>
  <cp:lastModifiedBy>Julie Price</cp:lastModifiedBy>
  <cp:revision>45</cp:revision>
  <dcterms:created xsi:type="dcterms:W3CDTF">2016-01-19T23:57:30Z</dcterms:created>
  <dcterms:modified xsi:type="dcterms:W3CDTF">2022-02-23T22:48:33Z</dcterms:modified>
</cp:coreProperties>
</file>